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Canva Sans Bold" panose="020B0604020202020204" charset="0"/>
      <p:regular r:id="rId29"/>
    </p:embeddedFont>
    <p:embeddedFont>
      <p:font typeface="Raleway Heavy" panose="020B0604020202020204" charset="0"/>
      <p:regular r:id="rId30"/>
    </p:embeddedFont>
    <p:embeddedFont>
      <p:font typeface="Roboto Condensed" panose="02000000000000000000" pitchFamily="2" charset="0"/>
      <p:regular r:id="rId31"/>
    </p:embeddedFont>
    <p:embeddedFont>
      <p:font typeface="Roboto Condensed Bold" panose="020B0604020202020204" charset="0"/>
      <p:regular r:id="rId32"/>
    </p:embeddedFont>
    <p:embeddedFont>
      <p:font typeface="Roboto Condensed Bold Italics" panose="020B0604020202020204" charset="0"/>
      <p:regular r:id="rId33"/>
    </p:embeddedFont>
    <p:embeddedFont>
      <p:font typeface="Waffle Soft"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pasr.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4273" y="-1184895"/>
            <a:ext cx="19296545" cy="13038206"/>
          </a:xfrm>
          <a:custGeom>
            <a:avLst/>
            <a:gdLst/>
            <a:ahLst/>
            <a:cxnLst/>
            <a:rect l="l" t="t" r="r" b="b"/>
            <a:pathLst>
              <a:path w="19296545" h="13038206">
                <a:moveTo>
                  <a:pt x="0" y="0"/>
                </a:moveTo>
                <a:lnTo>
                  <a:pt x="19296546" y="0"/>
                </a:lnTo>
                <a:lnTo>
                  <a:pt x="19296546" y="13038206"/>
                </a:lnTo>
                <a:lnTo>
                  <a:pt x="0" y="13038206"/>
                </a:lnTo>
                <a:lnTo>
                  <a:pt x="0" y="0"/>
                </a:lnTo>
                <a:close/>
              </a:path>
            </a:pathLst>
          </a:custGeom>
          <a:blipFill>
            <a:blip r:embed="rId2">
              <a:alphaModFix amt="32999"/>
            </a:blip>
            <a:stretch>
              <a:fillRect/>
            </a:stretch>
          </a:blipFill>
        </p:spPr>
        <p:txBody>
          <a:bodyPr/>
          <a:lstStyle/>
          <a:p>
            <a:endParaRPr lang="en-US"/>
          </a:p>
        </p:txBody>
      </p:sp>
      <p:grpSp>
        <p:nvGrpSpPr>
          <p:cNvPr id="3" name="Group 3"/>
          <p:cNvGrpSpPr/>
          <p:nvPr/>
        </p:nvGrpSpPr>
        <p:grpSpPr>
          <a:xfrm>
            <a:off x="3624347" y="1804445"/>
            <a:ext cx="10528116" cy="2107301"/>
            <a:chOff x="0" y="0"/>
            <a:chExt cx="2772837" cy="555009"/>
          </a:xfrm>
        </p:grpSpPr>
        <p:sp>
          <p:nvSpPr>
            <p:cNvPr id="4" name="Freeform 4"/>
            <p:cNvSpPr/>
            <p:nvPr/>
          </p:nvSpPr>
          <p:spPr>
            <a:xfrm>
              <a:off x="0" y="0"/>
              <a:ext cx="2772837" cy="555009"/>
            </a:xfrm>
            <a:custGeom>
              <a:avLst/>
              <a:gdLst/>
              <a:ahLst/>
              <a:cxnLst/>
              <a:rect l="l" t="t" r="r" b="b"/>
              <a:pathLst>
                <a:path w="2772837" h="555009">
                  <a:moveTo>
                    <a:pt x="0" y="0"/>
                  </a:moveTo>
                  <a:lnTo>
                    <a:pt x="2772837" y="0"/>
                  </a:lnTo>
                  <a:lnTo>
                    <a:pt x="2772837" y="555009"/>
                  </a:lnTo>
                  <a:lnTo>
                    <a:pt x="0" y="555009"/>
                  </a:lnTo>
                  <a:close/>
                </a:path>
              </a:pathLst>
            </a:custGeom>
            <a:solidFill>
              <a:srgbClr val="F2F3FC"/>
            </a:solidFill>
            <a:ln w="200025" cap="sq">
              <a:solidFill>
                <a:srgbClr val="000000"/>
              </a:solidFill>
              <a:prstDash val="solid"/>
              <a:miter/>
            </a:ln>
          </p:spPr>
          <p:txBody>
            <a:bodyPr/>
            <a:lstStyle/>
            <a:p>
              <a:endParaRPr lang="en-US"/>
            </a:p>
          </p:txBody>
        </p:sp>
        <p:sp>
          <p:nvSpPr>
            <p:cNvPr id="5" name="TextBox 5"/>
            <p:cNvSpPr txBox="1"/>
            <p:nvPr/>
          </p:nvSpPr>
          <p:spPr>
            <a:xfrm>
              <a:off x="0" y="-38100"/>
              <a:ext cx="2772837" cy="5931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624347" y="4629266"/>
            <a:ext cx="11039306" cy="2625923"/>
          </a:xfrm>
          <a:custGeom>
            <a:avLst/>
            <a:gdLst/>
            <a:ahLst/>
            <a:cxnLst/>
            <a:rect l="l" t="t" r="r" b="b"/>
            <a:pathLst>
              <a:path w="11039306" h="2625923">
                <a:moveTo>
                  <a:pt x="0" y="0"/>
                </a:moveTo>
                <a:lnTo>
                  <a:pt x="11039306" y="0"/>
                </a:lnTo>
                <a:lnTo>
                  <a:pt x="11039306" y="2625923"/>
                </a:lnTo>
                <a:lnTo>
                  <a:pt x="0" y="2625923"/>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3212088" y="1992704"/>
            <a:ext cx="11366733" cy="1804190"/>
          </a:xfrm>
          <a:prstGeom prst="rect">
            <a:avLst/>
          </a:prstGeom>
        </p:spPr>
        <p:txBody>
          <a:bodyPr lIns="0" tIns="0" rIns="0" bIns="0" rtlCol="0" anchor="t">
            <a:spAutoFit/>
          </a:bodyPr>
          <a:lstStyle/>
          <a:p>
            <a:pPr algn="ctr">
              <a:lnSpc>
                <a:spcPts val="13686"/>
              </a:lnSpc>
            </a:pPr>
            <a:r>
              <a:rPr lang="en-US" sz="12556">
                <a:solidFill>
                  <a:srgbClr val="CE1242"/>
                </a:solidFill>
                <a:latin typeface="Waffle Soft"/>
                <a:ea typeface="Waffle Soft"/>
                <a:cs typeface="Waffle Soft"/>
                <a:sym typeface="Waffle Soft"/>
              </a:rPr>
              <a:t>WELCOME!</a:t>
            </a:r>
          </a:p>
        </p:txBody>
      </p:sp>
      <p:grpSp>
        <p:nvGrpSpPr>
          <p:cNvPr id="8" name="Group 8"/>
          <p:cNvGrpSpPr/>
          <p:nvPr/>
        </p:nvGrpSpPr>
        <p:grpSpPr>
          <a:xfrm>
            <a:off x="2308499" y="7674289"/>
            <a:ext cx="13234102" cy="1842881"/>
            <a:chOff x="0" y="0"/>
            <a:chExt cx="3485525" cy="485368"/>
          </a:xfrm>
        </p:grpSpPr>
        <p:sp>
          <p:nvSpPr>
            <p:cNvPr id="9" name="Freeform 9"/>
            <p:cNvSpPr/>
            <p:nvPr/>
          </p:nvSpPr>
          <p:spPr>
            <a:xfrm>
              <a:off x="0" y="0"/>
              <a:ext cx="3485525" cy="485368"/>
            </a:xfrm>
            <a:custGeom>
              <a:avLst/>
              <a:gdLst/>
              <a:ahLst/>
              <a:cxnLst/>
              <a:rect l="l" t="t" r="r" b="b"/>
              <a:pathLst>
                <a:path w="3485525" h="485368">
                  <a:moveTo>
                    <a:pt x="0" y="0"/>
                  </a:moveTo>
                  <a:lnTo>
                    <a:pt x="3485525" y="0"/>
                  </a:lnTo>
                  <a:lnTo>
                    <a:pt x="3485525" y="485368"/>
                  </a:lnTo>
                  <a:lnTo>
                    <a:pt x="0" y="485368"/>
                  </a:lnTo>
                  <a:close/>
                </a:path>
              </a:pathLst>
            </a:custGeom>
            <a:solidFill>
              <a:srgbClr val="F2F3FC"/>
            </a:solidFill>
            <a:ln w="200025" cap="sq">
              <a:solidFill>
                <a:srgbClr val="000000"/>
              </a:solidFill>
              <a:prstDash val="solid"/>
              <a:miter/>
            </a:ln>
          </p:spPr>
          <p:txBody>
            <a:bodyPr/>
            <a:lstStyle/>
            <a:p>
              <a:endParaRPr lang="en-US"/>
            </a:p>
          </p:txBody>
        </p:sp>
        <p:sp>
          <p:nvSpPr>
            <p:cNvPr id="10" name="TextBox 10"/>
            <p:cNvSpPr txBox="1"/>
            <p:nvPr/>
          </p:nvSpPr>
          <p:spPr>
            <a:xfrm>
              <a:off x="0" y="-38100"/>
              <a:ext cx="3485525" cy="52346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308499" y="8165263"/>
            <a:ext cx="13173911" cy="897636"/>
          </a:xfrm>
          <a:prstGeom prst="rect">
            <a:avLst/>
          </a:prstGeom>
        </p:spPr>
        <p:txBody>
          <a:bodyPr lIns="0" tIns="0" rIns="0" bIns="0" rtlCol="0" anchor="t">
            <a:spAutoFit/>
          </a:bodyPr>
          <a:lstStyle/>
          <a:p>
            <a:pPr algn="ctr">
              <a:lnSpc>
                <a:spcPts val="6867"/>
              </a:lnSpc>
            </a:pPr>
            <a:r>
              <a:rPr lang="en-US" sz="6300">
                <a:solidFill>
                  <a:srgbClr val="CE1242"/>
                </a:solidFill>
                <a:latin typeface="Waffle Soft"/>
                <a:ea typeface="Waffle Soft"/>
                <a:cs typeface="Waffle Soft"/>
                <a:sym typeface="Waffle Soft"/>
              </a:rPr>
              <a:t>WE’RE SO GLAD YOU’RE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1296277" y="364570"/>
            <a:ext cx="15963023" cy="9557860"/>
          </a:xfrm>
          <a:custGeom>
            <a:avLst/>
            <a:gdLst/>
            <a:ahLst/>
            <a:cxnLst/>
            <a:rect l="l" t="t" r="r" b="b"/>
            <a:pathLst>
              <a:path w="15963023" h="9557860">
                <a:moveTo>
                  <a:pt x="0" y="0"/>
                </a:moveTo>
                <a:lnTo>
                  <a:pt x="15963023" y="0"/>
                </a:lnTo>
                <a:lnTo>
                  <a:pt x="15963023" y="9557860"/>
                </a:lnTo>
                <a:lnTo>
                  <a:pt x="0" y="955786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1261581" y="0"/>
            <a:ext cx="20586179" cy="1208743"/>
            <a:chOff x="0" y="0"/>
            <a:chExt cx="5421874" cy="318352"/>
          </a:xfrm>
        </p:grpSpPr>
        <p:sp>
          <p:nvSpPr>
            <p:cNvPr id="3" name="Freeform 3"/>
            <p:cNvSpPr/>
            <p:nvPr/>
          </p:nvSpPr>
          <p:spPr>
            <a:xfrm>
              <a:off x="0" y="0"/>
              <a:ext cx="5421874" cy="318352"/>
            </a:xfrm>
            <a:custGeom>
              <a:avLst/>
              <a:gdLst/>
              <a:ahLst/>
              <a:cxnLst/>
              <a:rect l="l" t="t" r="r" b="b"/>
              <a:pathLst>
                <a:path w="5421874" h="318352">
                  <a:moveTo>
                    <a:pt x="0" y="0"/>
                  </a:moveTo>
                  <a:lnTo>
                    <a:pt x="5421874" y="0"/>
                  </a:lnTo>
                  <a:lnTo>
                    <a:pt x="5421874" y="318352"/>
                  </a:lnTo>
                  <a:lnTo>
                    <a:pt x="0" y="318352"/>
                  </a:lnTo>
                  <a:close/>
                </a:path>
              </a:pathLst>
            </a:custGeom>
            <a:solidFill>
              <a:srgbClr val="1B1A17"/>
            </a:solidFill>
          </p:spPr>
          <p:txBody>
            <a:bodyPr/>
            <a:lstStyle/>
            <a:p>
              <a:endParaRPr lang="en-US"/>
            </a:p>
          </p:txBody>
        </p:sp>
        <p:sp>
          <p:nvSpPr>
            <p:cNvPr id="4" name="TextBox 4"/>
            <p:cNvSpPr txBox="1"/>
            <p:nvPr/>
          </p:nvSpPr>
          <p:spPr>
            <a:xfrm>
              <a:off x="0" y="-38100"/>
              <a:ext cx="5421874" cy="35645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572000" y="518213"/>
            <a:ext cx="9144000" cy="4625287"/>
          </a:xfrm>
          <a:custGeom>
            <a:avLst/>
            <a:gdLst/>
            <a:ahLst/>
            <a:cxnLst/>
            <a:rect l="l" t="t" r="r" b="b"/>
            <a:pathLst>
              <a:path w="9144000" h="4625287">
                <a:moveTo>
                  <a:pt x="0" y="0"/>
                </a:moveTo>
                <a:lnTo>
                  <a:pt x="9144000" y="0"/>
                </a:lnTo>
                <a:lnTo>
                  <a:pt x="9144000" y="4625287"/>
                </a:lnTo>
                <a:lnTo>
                  <a:pt x="0" y="4625287"/>
                </a:lnTo>
                <a:lnTo>
                  <a:pt x="0" y="0"/>
                </a:lnTo>
                <a:close/>
              </a:path>
            </a:pathLst>
          </a:custGeom>
          <a:blipFill>
            <a:blip r:embed="rId2"/>
            <a:stretch>
              <a:fillRect/>
            </a:stretch>
          </a:blipFill>
        </p:spPr>
        <p:txBody>
          <a:bodyPr/>
          <a:lstStyle/>
          <a:p>
            <a:endParaRPr lang="en-US"/>
          </a:p>
        </p:txBody>
      </p:sp>
      <p:sp>
        <p:nvSpPr>
          <p:cNvPr id="6" name="Freeform 6"/>
          <p:cNvSpPr/>
          <p:nvPr/>
        </p:nvSpPr>
        <p:spPr>
          <a:xfrm>
            <a:off x="13241999" y="5955734"/>
            <a:ext cx="4017301" cy="1561726"/>
          </a:xfrm>
          <a:custGeom>
            <a:avLst/>
            <a:gdLst/>
            <a:ahLst/>
            <a:cxnLst/>
            <a:rect l="l" t="t" r="r" b="b"/>
            <a:pathLst>
              <a:path w="4017301" h="1561726">
                <a:moveTo>
                  <a:pt x="0" y="0"/>
                </a:moveTo>
                <a:lnTo>
                  <a:pt x="4017301" y="0"/>
                </a:lnTo>
                <a:lnTo>
                  <a:pt x="4017301" y="1561726"/>
                </a:lnTo>
                <a:lnTo>
                  <a:pt x="0" y="1561726"/>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5506099" y="-85237"/>
            <a:ext cx="6697578" cy="1236341"/>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Vision Insurance</a:t>
            </a:r>
          </a:p>
        </p:txBody>
      </p:sp>
      <p:sp>
        <p:nvSpPr>
          <p:cNvPr id="8" name="TextBox 8"/>
          <p:cNvSpPr txBox="1"/>
          <p:nvPr/>
        </p:nvSpPr>
        <p:spPr>
          <a:xfrm>
            <a:off x="529984" y="3610175"/>
            <a:ext cx="16649807" cy="6176645"/>
          </a:xfrm>
          <a:prstGeom prst="rect">
            <a:avLst/>
          </a:prstGeom>
        </p:spPr>
        <p:txBody>
          <a:bodyPr lIns="0" tIns="0" rIns="0" bIns="0" rtlCol="0" anchor="t">
            <a:spAutoFit/>
          </a:bodyPr>
          <a:lstStyle/>
          <a:p>
            <a:pPr algn="just">
              <a:lnSpc>
                <a:spcPts val="4480"/>
              </a:lnSpc>
            </a:pPr>
            <a:r>
              <a:rPr lang="en-US" sz="3200" b="1" u="sng">
                <a:solidFill>
                  <a:srgbClr val="000000"/>
                </a:solidFill>
                <a:latin typeface="Roboto Condensed Bold"/>
                <a:ea typeface="Roboto Condensed Bold"/>
                <a:cs typeface="Roboto Condensed Bold"/>
                <a:sym typeface="Roboto Condensed Bold"/>
              </a:rPr>
              <a:t>What They Offer:</a:t>
            </a:r>
          </a:p>
          <a:p>
            <a:pPr marL="690881" lvl="1" indent="-345440" algn="just">
              <a:lnSpc>
                <a:spcPts val="4480"/>
              </a:lnSpc>
              <a:buFont typeface="Arial"/>
              <a:buChar char="•"/>
            </a:pPr>
            <a:r>
              <a:rPr lang="en-US" sz="3200">
                <a:solidFill>
                  <a:srgbClr val="000000"/>
                </a:solidFill>
                <a:latin typeface="Roboto Condensed"/>
                <a:ea typeface="Roboto Condensed"/>
                <a:cs typeface="Roboto Condensed"/>
                <a:sym typeface="Roboto Condensed"/>
              </a:rPr>
              <a:t>Access to a blended network of independent eye doctors and national/regional retailers</a:t>
            </a:r>
          </a:p>
          <a:p>
            <a:pPr marL="690881" lvl="1" indent="-345440" algn="just">
              <a:lnSpc>
                <a:spcPts val="4480"/>
              </a:lnSpc>
              <a:buFont typeface="Arial"/>
              <a:buChar char="•"/>
            </a:pPr>
            <a:r>
              <a:rPr lang="en-US" sz="3200">
                <a:solidFill>
                  <a:srgbClr val="000000"/>
                </a:solidFill>
                <a:latin typeface="Roboto Condensed"/>
                <a:ea typeface="Roboto Condensed"/>
                <a:cs typeface="Roboto Condensed"/>
                <a:sym typeface="Roboto Condensed"/>
              </a:rPr>
              <a:t>Helps maintain eye health and clear vision </a:t>
            </a:r>
          </a:p>
          <a:p>
            <a:pPr marL="690881" lvl="1" indent="-345440" algn="just">
              <a:lnSpc>
                <a:spcPts val="4480"/>
              </a:lnSpc>
              <a:buFont typeface="Arial"/>
              <a:buChar char="•"/>
            </a:pPr>
            <a:r>
              <a:rPr lang="en-US" sz="3200">
                <a:solidFill>
                  <a:srgbClr val="000000"/>
                </a:solidFill>
                <a:latin typeface="Roboto Condensed"/>
                <a:ea typeface="Roboto Condensed"/>
                <a:cs typeface="Roboto Condensed"/>
                <a:sym typeface="Roboto Condensed"/>
              </a:rPr>
              <a:t>Paid-in-full coverage for eye exams, glasses and contact lenses with in-network providers</a:t>
            </a:r>
          </a:p>
          <a:p>
            <a:pPr algn="just">
              <a:lnSpc>
                <a:spcPts val="4480"/>
              </a:lnSpc>
            </a:pPr>
            <a:endParaRPr lang="en-US" sz="3200">
              <a:solidFill>
                <a:srgbClr val="000000"/>
              </a:solidFill>
              <a:latin typeface="Roboto Condensed"/>
              <a:ea typeface="Roboto Condensed"/>
              <a:cs typeface="Roboto Condensed"/>
              <a:sym typeface="Roboto Condensed"/>
            </a:endParaRPr>
          </a:p>
          <a:p>
            <a:pPr algn="just">
              <a:lnSpc>
                <a:spcPts val="4480"/>
              </a:lnSpc>
            </a:pPr>
            <a:r>
              <a:rPr lang="en-US" sz="3200" b="1" u="sng">
                <a:solidFill>
                  <a:srgbClr val="000000"/>
                </a:solidFill>
                <a:latin typeface="Roboto Condensed Bold"/>
                <a:ea typeface="Roboto Condensed Bold"/>
                <a:cs typeface="Roboto Condensed Bold"/>
                <a:sym typeface="Roboto Condensed Bold"/>
              </a:rPr>
              <a:t>Plan Highlights:</a:t>
            </a:r>
          </a:p>
          <a:p>
            <a:pPr marL="690881" lvl="1" indent="-345440" algn="just">
              <a:lnSpc>
                <a:spcPts val="4480"/>
              </a:lnSpc>
              <a:buFont typeface="Arial"/>
              <a:buChar char="•"/>
            </a:pPr>
            <a:r>
              <a:rPr lang="en-US" sz="3200">
                <a:solidFill>
                  <a:srgbClr val="000000"/>
                </a:solidFill>
                <a:latin typeface="Roboto Condensed"/>
                <a:ea typeface="Roboto Condensed"/>
                <a:cs typeface="Roboto Condensed"/>
                <a:sym typeface="Roboto Condensed"/>
              </a:rPr>
              <a:t>Designer frame collection fully covered in-network</a:t>
            </a:r>
          </a:p>
          <a:p>
            <a:pPr marL="690881" lvl="1" indent="-345440" algn="just">
              <a:lnSpc>
                <a:spcPts val="4480"/>
              </a:lnSpc>
              <a:buFont typeface="Arial"/>
              <a:buChar char="•"/>
            </a:pPr>
            <a:r>
              <a:rPr lang="en-US" sz="3200">
                <a:solidFill>
                  <a:srgbClr val="000000"/>
                </a:solidFill>
                <a:latin typeface="Roboto Condensed"/>
                <a:ea typeface="Roboto Condensed"/>
                <a:cs typeface="Roboto Condensed"/>
                <a:sym typeface="Roboto Condensed"/>
              </a:rPr>
              <a:t>Choose from popular contact lenses through Davis Vision’s Contact Lens Collection</a:t>
            </a:r>
          </a:p>
          <a:p>
            <a:pPr marL="690881" lvl="1" indent="-345440" algn="just">
              <a:lnSpc>
                <a:spcPts val="4480"/>
              </a:lnSpc>
              <a:buFont typeface="Arial"/>
              <a:buChar char="•"/>
            </a:pPr>
            <a:r>
              <a:rPr lang="en-US" sz="3200">
                <a:solidFill>
                  <a:srgbClr val="000000"/>
                </a:solidFill>
                <a:latin typeface="Roboto Condensed"/>
                <a:ea typeface="Roboto Condensed"/>
                <a:cs typeface="Roboto Condensed"/>
                <a:sym typeface="Roboto Condensed"/>
              </a:rPr>
              <a:t>One-year breakage warranty on eyeglasses at no extra cost</a:t>
            </a:r>
          </a:p>
          <a:p>
            <a:pPr marL="690881" lvl="1" indent="-345440" algn="just">
              <a:lnSpc>
                <a:spcPts val="4480"/>
              </a:lnSpc>
              <a:buFont typeface="Arial"/>
              <a:buChar char="•"/>
            </a:pPr>
            <a:r>
              <a:rPr lang="en-US" sz="3200">
                <a:solidFill>
                  <a:srgbClr val="000000"/>
                </a:solidFill>
                <a:latin typeface="Roboto Condensed"/>
                <a:ea typeface="Roboto Condensed"/>
                <a:cs typeface="Roboto Condensed"/>
                <a:sym typeface="Roboto Condensed"/>
              </a:rPr>
              <a:t>Broad provider choice, convenient locations and name-brand options</a:t>
            </a:r>
          </a:p>
          <a:p>
            <a:pPr algn="just">
              <a:lnSpc>
                <a:spcPts val="4480"/>
              </a:lnSpc>
            </a:pPr>
            <a:endParaRPr lang="en-US" sz="3200">
              <a:solidFill>
                <a:srgbClr val="000000"/>
              </a:solidFill>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583525" y="121436"/>
            <a:ext cx="17120950" cy="10165564"/>
          </a:xfrm>
          <a:custGeom>
            <a:avLst/>
            <a:gdLst/>
            <a:ahLst/>
            <a:cxnLst/>
            <a:rect l="l" t="t" r="r" b="b"/>
            <a:pathLst>
              <a:path w="17120950" h="10165564">
                <a:moveTo>
                  <a:pt x="0" y="0"/>
                </a:moveTo>
                <a:lnTo>
                  <a:pt x="17120950" y="0"/>
                </a:lnTo>
                <a:lnTo>
                  <a:pt x="17120950" y="10165564"/>
                </a:lnTo>
                <a:lnTo>
                  <a:pt x="0" y="1016556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956568" cy="1340157"/>
            <a:chOff x="0" y="0"/>
            <a:chExt cx="4992676" cy="352963"/>
          </a:xfrm>
        </p:grpSpPr>
        <p:sp>
          <p:nvSpPr>
            <p:cNvPr id="3" name="Freeform 3"/>
            <p:cNvSpPr/>
            <p:nvPr/>
          </p:nvSpPr>
          <p:spPr>
            <a:xfrm>
              <a:off x="0" y="0"/>
              <a:ext cx="4992676" cy="352963"/>
            </a:xfrm>
            <a:custGeom>
              <a:avLst/>
              <a:gdLst/>
              <a:ahLst/>
              <a:cxnLst/>
              <a:rect l="l" t="t" r="r" b="b"/>
              <a:pathLst>
                <a:path w="4992676" h="352963">
                  <a:moveTo>
                    <a:pt x="0" y="0"/>
                  </a:moveTo>
                  <a:lnTo>
                    <a:pt x="4992676" y="0"/>
                  </a:lnTo>
                  <a:lnTo>
                    <a:pt x="4992676" y="352963"/>
                  </a:lnTo>
                  <a:lnTo>
                    <a:pt x="0" y="352963"/>
                  </a:lnTo>
                  <a:close/>
                </a:path>
              </a:pathLst>
            </a:custGeom>
            <a:solidFill>
              <a:srgbClr val="1B1A17"/>
            </a:solidFill>
          </p:spPr>
          <p:txBody>
            <a:bodyPr/>
            <a:lstStyle/>
            <a:p>
              <a:endParaRPr lang="en-US"/>
            </a:p>
          </p:txBody>
        </p:sp>
        <p:sp>
          <p:nvSpPr>
            <p:cNvPr id="4" name="TextBox 4"/>
            <p:cNvSpPr txBox="1"/>
            <p:nvPr/>
          </p:nvSpPr>
          <p:spPr>
            <a:xfrm>
              <a:off x="0" y="-38100"/>
              <a:ext cx="4992676" cy="39106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87544" y="974716"/>
            <a:ext cx="19263088" cy="9662115"/>
          </a:xfrm>
          <a:custGeom>
            <a:avLst/>
            <a:gdLst/>
            <a:ahLst/>
            <a:cxnLst/>
            <a:rect l="l" t="t" r="r" b="b"/>
            <a:pathLst>
              <a:path w="19263088" h="9662115">
                <a:moveTo>
                  <a:pt x="0" y="0"/>
                </a:moveTo>
                <a:lnTo>
                  <a:pt x="19263088" y="0"/>
                </a:lnTo>
                <a:lnTo>
                  <a:pt x="19263088" y="9662115"/>
                </a:lnTo>
                <a:lnTo>
                  <a:pt x="0" y="9662115"/>
                </a:lnTo>
                <a:lnTo>
                  <a:pt x="0" y="0"/>
                </a:lnTo>
                <a:close/>
              </a:path>
            </a:pathLst>
          </a:custGeom>
          <a:blipFill>
            <a:blip r:embed="rId2">
              <a:alphaModFix amt="27000"/>
            </a:blip>
            <a:stretch>
              <a:fillRect t="-27050" b="-5777"/>
            </a:stretch>
          </a:blipFill>
        </p:spPr>
        <p:txBody>
          <a:bodyPr/>
          <a:lstStyle/>
          <a:p>
            <a:endParaRPr lang="en-US"/>
          </a:p>
        </p:txBody>
      </p:sp>
      <p:grpSp>
        <p:nvGrpSpPr>
          <p:cNvPr id="6" name="Group 6"/>
          <p:cNvGrpSpPr/>
          <p:nvPr/>
        </p:nvGrpSpPr>
        <p:grpSpPr>
          <a:xfrm>
            <a:off x="217484" y="5459689"/>
            <a:ext cx="17853032" cy="4700848"/>
            <a:chOff x="0" y="0"/>
            <a:chExt cx="4702033" cy="1238083"/>
          </a:xfrm>
        </p:grpSpPr>
        <p:sp>
          <p:nvSpPr>
            <p:cNvPr id="7" name="Freeform 7"/>
            <p:cNvSpPr/>
            <p:nvPr/>
          </p:nvSpPr>
          <p:spPr>
            <a:xfrm>
              <a:off x="0" y="0"/>
              <a:ext cx="4702033" cy="1238083"/>
            </a:xfrm>
            <a:custGeom>
              <a:avLst/>
              <a:gdLst/>
              <a:ahLst/>
              <a:cxnLst/>
              <a:rect l="l" t="t" r="r" b="b"/>
              <a:pathLst>
                <a:path w="4702033" h="1238083">
                  <a:moveTo>
                    <a:pt x="0" y="0"/>
                  </a:moveTo>
                  <a:lnTo>
                    <a:pt x="4702033" y="0"/>
                  </a:lnTo>
                  <a:lnTo>
                    <a:pt x="4702033" y="1238083"/>
                  </a:lnTo>
                  <a:lnTo>
                    <a:pt x="0" y="1238083"/>
                  </a:lnTo>
                  <a:close/>
                </a:path>
              </a:pathLst>
            </a:custGeom>
            <a:solidFill>
              <a:srgbClr val="F2F3FC"/>
            </a:solidFill>
            <a:ln w="200025" cap="sq">
              <a:solidFill>
                <a:srgbClr val="000000"/>
              </a:solidFill>
              <a:prstDash val="solid"/>
              <a:miter/>
            </a:ln>
          </p:spPr>
          <p:txBody>
            <a:bodyPr/>
            <a:lstStyle/>
            <a:p>
              <a:endParaRPr lang="en-US"/>
            </a:p>
          </p:txBody>
        </p:sp>
        <p:sp>
          <p:nvSpPr>
            <p:cNvPr id="8" name="TextBox 8"/>
            <p:cNvSpPr txBox="1"/>
            <p:nvPr/>
          </p:nvSpPr>
          <p:spPr>
            <a:xfrm>
              <a:off x="0" y="-38100"/>
              <a:ext cx="4702033" cy="1276183"/>
            </a:xfrm>
            <a:prstGeom prst="rect">
              <a:avLst/>
            </a:prstGeom>
          </p:spPr>
          <p:txBody>
            <a:bodyPr lIns="50800" tIns="50800" rIns="50800" bIns="50800" rtlCol="0" anchor="ctr"/>
            <a:lstStyle/>
            <a:p>
              <a:pPr algn="r">
                <a:lnSpc>
                  <a:spcPts val="2659"/>
                </a:lnSpc>
              </a:pPr>
              <a:endParaRPr/>
            </a:p>
          </p:txBody>
        </p:sp>
      </p:grpSp>
      <p:sp>
        <p:nvSpPr>
          <p:cNvPr id="9" name="Freeform 9"/>
          <p:cNvSpPr/>
          <p:nvPr/>
        </p:nvSpPr>
        <p:spPr>
          <a:xfrm>
            <a:off x="7992613" y="5724127"/>
            <a:ext cx="3098735" cy="3171416"/>
          </a:xfrm>
          <a:custGeom>
            <a:avLst/>
            <a:gdLst/>
            <a:ahLst/>
            <a:cxnLst/>
            <a:rect l="l" t="t" r="r" b="b"/>
            <a:pathLst>
              <a:path w="3098735" h="3171416">
                <a:moveTo>
                  <a:pt x="0" y="0"/>
                </a:moveTo>
                <a:lnTo>
                  <a:pt x="3098735" y="0"/>
                </a:lnTo>
                <a:lnTo>
                  <a:pt x="3098735" y="3171415"/>
                </a:lnTo>
                <a:lnTo>
                  <a:pt x="0" y="3171415"/>
                </a:lnTo>
                <a:lnTo>
                  <a:pt x="0" y="0"/>
                </a:lnTo>
                <a:close/>
              </a:path>
            </a:pathLst>
          </a:custGeom>
          <a:blipFill>
            <a:blip r:embed="rId3"/>
            <a:stretch>
              <a:fillRect l="-44220" r="-38132"/>
            </a:stretch>
          </a:blipFill>
        </p:spPr>
        <p:txBody>
          <a:bodyPr/>
          <a:lstStyle/>
          <a:p>
            <a:endParaRPr lang="en-US"/>
          </a:p>
        </p:txBody>
      </p:sp>
      <p:sp>
        <p:nvSpPr>
          <p:cNvPr id="10" name="Freeform 10"/>
          <p:cNvSpPr/>
          <p:nvPr/>
        </p:nvSpPr>
        <p:spPr>
          <a:xfrm>
            <a:off x="559692" y="5511247"/>
            <a:ext cx="6141638" cy="2968458"/>
          </a:xfrm>
          <a:custGeom>
            <a:avLst/>
            <a:gdLst/>
            <a:ahLst/>
            <a:cxnLst/>
            <a:rect l="l" t="t" r="r" b="b"/>
            <a:pathLst>
              <a:path w="6141638" h="2968458">
                <a:moveTo>
                  <a:pt x="0" y="0"/>
                </a:moveTo>
                <a:lnTo>
                  <a:pt x="6141638" y="0"/>
                </a:lnTo>
                <a:lnTo>
                  <a:pt x="6141638" y="2968458"/>
                </a:lnTo>
                <a:lnTo>
                  <a:pt x="0" y="2968458"/>
                </a:lnTo>
                <a:lnTo>
                  <a:pt x="0" y="0"/>
                </a:lnTo>
                <a:close/>
              </a:path>
            </a:pathLst>
          </a:custGeom>
          <a:blipFill>
            <a:blip r:embed="rId4"/>
            <a:stretch>
              <a:fillRect/>
            </a:stretch>
          </a:blipFill>
        </p:spPr>
        <p:txBody>
          <a:bodyPr/>
          <a:lstStyle/>
          <a:p>
            <a:endParaRPr lang="en-US"/>
          </a:p>
        </p:txBody>
      </p:sp>
      <p:sp>
        <p:nvSpPr>
          <p:cNvPr id="11" name="Freeform 11"/>
          <p:cNvSpPr/>
          <p:nvPr/>
        </p:nvSpPr>
        <p:spPr>
          <a:xfrm>
            <a:off x="11889995" y="6370110"/>
            <a:ext cx="6014979" cy="1030065"/>
          </a:xfrm>
          <a:custGeom>
            <a:avLst/>
            <a:gdLst/>
            <a:ahLst/>
            <a:cxnLst/>
            <a:rect l="l" t="t" r="r" b="b"/>
            <a:pathLst>
              <a:path w="6014979" h="1030065">
                <a:moveTo>
                  <a:pt x="0" y="0"/>
                </a:moveTo>
                <a:lnTo>
                  <a:pt x="6014980" y="0"/>
                </a:lnTo>
                <a:lnTo>
                  <a:pt x="6014980" y="1030066"/>
                </a:lnTo>
                <a:lnTo>
                  <a:pt x="0" y="1030066"/>
                </a:lnTo>
                <a:lnTo>
                  <a:pt x="0" y="0"/>
                </a:lnTo>
                <a:close/>
              </a:path>
            </a:pathLst>
          </a:custGeom>
          <a:blipFill>
            <a:blip r:embed="rId5"/>
            <a:stretch>
              <a:fillRect/>
            </a:stretch>
          </a:blipFill>
        </p:spPr>
        <p:txBody>
          <a:bodyPr/>
          <a:lstStyle/>
          <a:p>
            <a:endParaRPr lang="en-US"/>
          </a:p>
        </p:txBody>
      </p:sp>
      <p:sp>
        <p:nvSpPr>
          <p:cNvPr id="12" name="Freeform 12"/>
          <p:cNvSpPr/>
          <p:nvPr/>
        </p:nvSpPr>
        <p:spPr>
          <a:xfrm>
            <a:off x="12610077" y="7079779"/>
            <a:ext cx="4982854" cy="3080758"/>
          </a:xfrm>
          <a:custGeom>
            <a:avLst/>
            <a:gdLst/>
            <a:ahLst/>
            <a:cxnLst/>
            <a:rect l="l" t="t" r="r" b="b"/>
            <a:pathLst>
              <a:path w="4982854" h="3080758">
                <a:moveTo>
                  <a:pt x="0" y="0"/>
                </a:moveTo>
                <a:lnTo>
                  <a:pt x="4982854" y="0"/>
                </a:lnTo>
                <a:lnTo>
                  <a:pt x="4982854" y="3080758"/>
                </a:lnTo>
                <a:lnTo>
                  <a:pt x="0" y="3080758"/>
                </a:lnTo>
                <a:lnTo>
                  <a:pt x="0" y="0"/>
                </a:lnTo>
                <a:close/>
              </a:path>
            </a:pathLst>
          </a:custGeom>
          <a:blipFill>
            <a:blip r:embed="rId6"/>
            <a:stretch>
              <a:fillRect l="-8919" r="-9127"/>
            </a:stretch>
          </a:blipFill>
        </p:spPr>
        <p:txBody>
          <a:bodyPr/>
          <a:lstStyle/>
          <a:p>
            <a:endParaRPr lang="en-US"/>
          </a:p>
        </p:txBody>
      </p:sp>
      <p:sp>
        <p:nvSpPr>
          <p:cNvPr id="13" name="Freeform 13"/>
          <p:cNvSpPr/>
          <p:nvPr/>
        </p:nvSpPr>
        <p:spPr>
          <a:xfrm>
            <a:off x="5961752" y="8895542"/>
            <a:ext cx="7520761" cy="930694"/>
          </a:xfrm>
          <a:custGeom>
            <a:avLst/>
            <a:gdLst/>
            <a:ahLst/>
            <a:cxnLst/>
            <a:rect l="l" t="t" r="r" b="b"/>
            <a:pathLst>
              <a:path w="7520761" h="930694">
                <a:moveTo>
                  <a:pt x="0" y="0"/>
                </a:moveTo>
                <a:lnTo>
                  <a:pt x="7520762" y="0"/>
                </a:lnTo>
                <a:lnTo>
                  <a:pt x="7520762" y="930695"/>
                </a:lnTo>
                <a:lnTo>
                  <a:pt x="0" y="930695"/>
                </a:lnTo>
                <a:lnTo>
                  <a:pt x="0" y="0"/>
                </a:lnTo>
                <a:close/>
              </a:path>
            </a:pathLst>
          </a:custGeom>
          <a:blipFill>
            <a:blip r:embed="rId7"/>
            <a:stretch>
              <a:fillRect/>
            </a:stretch>
          </a:blipFill>
        </p:spPr>
        <p:txBody>
          <a:bodyPr/>
          <a:lstStyle/>
          <a:p>
            <a:endParaRPr lang="en-US"/>
          </a:p>
        </p:txBody>
      </p:sp>
      <p:sp>
        <p:nvSpPr>
          <p:cNvPr id="14" name="Freeform 14"/>
          <p:cNvSpPr/>
          <p:nvPr/>
        </p:nvSpPr>
        <p:spPr>
          <a:xfrm>
            <a:off x="1080820" y="8054872"/>
            <a:ext cx="5099382" cy="1771364"/>
          </a:xfrm>
          <a:custGeom>
            <a:avLst/>
            <a:gdLst/>
            <a:ahLst/>
            <a:cxnLst/>
            <a:rect l="l" t="t" r="r" b="b"/>
            <a:pathLst>
              <a:path w="5099382" h="1771364">
                <a:moveTo>
                  <a:pt x="0" y="0"/>
                </a:moveTo>
                <a:lnTo>
                  <a:pt x="5099382" y="0"/>
                </a:lnTo>
                <a:lnTo>
                  <a:pt x="5099382" y="1771365"/>
                </a:lnTo>
                <a:lnTo>
                  <a:pt x="0" y="1771365"/>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127394" y="8296"/>
            <a:ext cx="18829174"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Health &amp; Wellness</a:t>
            </a:r>
          </a:p>
        </p:txBody>
      </p:sp>
      <p:sp>
        <p:nvSpPr>
          <p:cNvPr id="16" name="TextBox 16"/>
          <p:cNvSpPr txBox="1"/>
          <p:nvPr/>
        </p:nvSpPr>
        <p:spPr>
          <a:xfrm>
            <a:off x="2676692" y="2001653"/>
            <a:ext cx="13603184" cy="2720340"/>
          </a:xfrm>
          <a:prstGeom prst="rect">
            <a:avLst/>
          </a:prstGeom>
        </p:spPr>
        <p:txBody>
          <a:bodyPr lIns="0" tIns="0" rIns="0" bIns="0" rtlCol="0" anchor="t">
            <a:spAutoFit/>
          </a:bodyPr>
          <a:lstStyle/>
          <a:p>
            <a:pPr algn="ctr">
              <a:lnSpc>
                <a:spcPts val="5459"/>
              </a:lnSpc>
            </a:pPr>
            <a:r>
              <a:rPr lang="en-US" sz="3899" b="1">
                <a:solidFill>
                  <a:srgbClr val="000000"/>
                </a:solidFill>
                <a:latin typeface="Roboto Condensed Bold"/>
                <a:ea typeface="Roboto Condensed Bold"/>
                <a:cs typeface="Roboto Condensed Bold"/>
                <a:sym typeface="Roboto Condensed Bold"/>
              </a:rPr>
              <a:t>At PASR, we care about your well-being beyond retirement. That’s why we partner with trusted providers to offer our members access to affordable, high-quality health and wellness services that support your physical and mental health.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9429661" cy="1392723"/>
            <a:chOff x="0" y="0"/>
            <a:chExt cx="5117277" cy="366808"/>
          </a:xfrm>
        </p:grpSpPr>
        <p:sp>
          <p:nvSpPr>
            <p:cNvPr id="3" name="Freeform 3"/>
            <p:cNvSpPr/>
            <p:nvPr/>
          </p:nvSpPr>
          <p:spPr>
            <a:xfrm>
              <a:off x="0" y="0"/>
              <a:ext cx="5117277" cy="366808"/>
            </a:xfrm>
            <a:custGeom>
              <a:avLst/>
              <a:gdLst/>
              <a:ahLst/>
              <a:cxnLst/>
              <a:rect l="l" t="t" r="r" b="b"/>
              <a:pathLst>
                <a:path w="5117277" h="366808">
                  <a:moveTo>
                    <a:pt x="0" y="0"/>
                  </a:moveTo>
                  <a:lnTo>
                    <a:pt x="5117277" y="0"/>
                  </a:lnTo>
                  <a:lnTo>
                    <a:pt x="5117277" y="366808"/>
                  </a:lnTo>
                  <a:lnTo>
                    <a:pt x="0" y="366808"/>
                  </a:lnTo>
                  <a:close/>
                </a:path>
              </a:pathLst>
            </a:custGeom>
            <a:solidFill>
              <a:srgbClr val="1B1A17"/>
            </a:solidFill>
          </p:spPr>
          <p:txBody>
            <a:bodyPr/>
            <a:lstStyle/>
            <a:p>
              <a:endParaRPr lang="en-US"/>
            </a:p>
          </p:txBody>
        </p:sp>
        <p:sp>
          <p:nvSpPr>
            <p:cNvPr id="4" name="TextBox 4"/>
            <p:cNvSpPr txBox="1"/>
            <p:nvPr/>
          </p:nvSpPr>
          <p:spPr>
            <a:xfrm>
              <a:off x="0" y="-38100"/>
              <a:ext cx="5117277" cy="40490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33674" y="1392723"/>
            <a:ext cx="19863335" cy="10131902"/>
          </a:xfrm>
          <a:custGeom>
            <a:avLst/>
            <a:gdLst/>
            <a:ahLst/>
            <a:cxnLst/>
            <a:rect l="l" t="t" r="r" b="b"/>
            <a:pathLst>
              <a:path w="19863335" h="10131902">
                <a:moveTo>
                  <a:pt x="0" y="0"/>
                </a:moveTo>
                <a:lnTo>
                  <a:pt x="19863335" y="0"/>
                </a:lnTo>
                <a:lnTo>
                  <a:pt x="19863335" y="10131902"/>
                </a:lnTo>
                <a:lnTo>
                  <a:pt x="0" y="10131902"/>
                </a:lnTo>
                <a:lnTo>
                  <a:pt x="0" y="0"/>
                </a:lnTo>
                <a:close/>
              </a:path>
            </a:pathLst>
          </a:custGeom>
          <a:blipFill>
            <a:blip r:embed="rId2">
              <a:alphaModFix amt="24000"/>
            </a:blip>
            <a:stretch>
              <a:fillRect t="-17104" b="-13511"/>
            </a:stretch>
          </a:blipFill>
        </p:spPr>
        <p:txBody>
          <a:bodyPr/>
          <a:lstStyle/>
          <a:p>
            <a:endParaRPr lang="en-US"/>
          </a:p>
        </p:txBody>
      </p:sp>
      <p:grpSp>
        <p:nvGrpSpPr>
          <p:cNvPr id="6" name="Group 6"/>
          <p:cNvGrpSpPr/>
          <p:nvPr/>
        </p:nvGrpSpPr>
        <p:grpSpPr>
          <a:xfrm>
            <a:off x="8997888" y="2283789"/>
            <a:ext cx="8916436" cy="4760425"/>
            <a:chOff x="0" y="0"/>
            <a:chExt cx="2348362" cy="1253774"/>
          </a:xfrm>
        </p:grpSpPr>
        <p:sp>
          <p:nvSpPr>
            <p:cNvPr id="7" name="Freeform 7"/>
            <p:cNvSpPr/>
            <p:nvPr/>
          </p:nvSpPr>
          <p:spPr>
            <a:xfrm>
              <a:off x="0" y="0"/>
              <a:ext cx="2348362" cy="1253774"/>
            </a:xfrm>
            <a:custGeom>
              <a:avLst/>
              <a:gdLst/>
              <a:ahLst/>
              <a:cxnLst/>
              <a:rect l="l" t="t" r="r" b="b"/>
              <a:pathLst>
                <a:path w="2348362" h="1253774">
                  <a:moveTo>
                    <a:pt x="0" y="0"/>
                  </a:moveTo>
                  <a:lnTo>
                    <a:pt x="2348362" y="0"/>
                  </a:lnTo>
                  <a:lnTo>
                    <a:pt x="2348362" y="1253774"/>
                  </a:lnTo>
                  <a:lnTo>
                    <a:pt x="0" y="1253774"/>
                  </a:lnTo>
                  <a:close/>
                </a:path>
              </a:pathLst>
            </a:custGeom>
            <a:solidFill>
              <a:srgbClr val="F2F3FC"/>
            </a:solidFill>
            <a:ln w="200025" cap="sq">
              <a:solidFill>
                <a:srgbClr val="000000"/>
              </a:solidFill>
              <a:prstDash val="solid"/>
              <a:miter/>
            </a:ln>
          </p:spPr>
          <p:txBody>
            <a:bodyPr/>
            <a:lstStyle/>
            <a:p>
              <a:endParaRPr lang="en-US"/>
            </a:p>
          </p:txBody>
        </p:sp>
        <p:sp>
          <p:nvSpPr>
            <p:cNvPr id="8" name="TextBox 8"/>
            <p:cNvSpPr txBox="1"/>
            <p:nvPr/>
          </p:nvSpPr>
          <p:spPr>
            <a:xfrm>
              <a:off x="0" y="-38100"/>
              <a:ext cx="2348362" cy="1291874"/>
            </a:xfrm>
            <a:prstGeom prst="rect">
              <a:avLst/>
            </a:prstGeom>
          </p:spPr>
          <p:txBody>
            <a:bodyPr lIns="50800" tIns="50800" rIns="50800" bIns="50800" rtlCol="0" anchor="ctr"/>
            <a:lstStyle/>
            <a:p>
              <a:pPr algn="r">
                <a:lnSpc>
                  <a:spcPts val="2659"/>
                </a:lnSpc>
              </a:pPr>
              <a:endParaRPr/>
            </a:p>
          </p:txBody>
        </p:sp>
      </p:grpSp>
      <p:sp>
        <p:nvSpPr>
          <p:cNvPr id="9" name="Freeform 9"/>
          <p:cNvSpPr/>
          <p:nvPr/>
        </p:nvSpPr>
        <p:spPr>
          <a:xfrm>
            <a:off x="9144000" y="3009967"/>
            <a:ext cx="8485481" cy="3620472"/>
          </a:xfrm>
          <a:custGeom>
            <a:avLst/>
            <a:gdLst/>
            <a:ahLst/>
            <a:cxnLst/>
            <a:rect l="l" t="t" r="r" b="b"/>
            <a:pathLst>
              <a:path w="8485481" h="3620472">
                <a:moveTo>
                  <a:pt x="0" y="0"/>
                </a:moveTo>
                <a:lnTo>
                  <a:pt x="8485481" y="0"/>
                </a:lnTo>
                <a:lnTo>
                  <a:pt x="8485481" y="3620472"/>
                </a:lnTo>
                <a:lnTo>
                  <a:pt x="0" y="3620472"/>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5800773" y="6752"/>
            <a:ext cx="6686454"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Financial Services</a:t>
            </a:r>
          </a:p>
        </p:txBody>
      </p:sp>
      <p:sp>
        <p:nvSpPr>
          <p:cNvPr id="11" name="TextBox 11"/>
          <p:cNvSpPr txBox="1"/>
          <p:nvPr/>
        </p:nvSpPr>
        <p:spPr>
          <a:xfrm>
            <a:off x="1028700" y="1731460"/>
            <a:ext cx="7851659" cy="6231863"/>
          </a:xfrm>
          <a:prstGeom prst="rect">
            <a:avLst/>
          </a:prstGeom>
        </p:spPr>
        <p:txBody>
          <a:bodyPr lIns="0" tIns="0" rIns="0" bIns="0" rtlCol="0" anchor="t">
            <a:spAutoFit/>
          </a:bodyPr>
          <a:lstStyle/>
          <a:p>
            <a:pPr algn="ctr">
              <a:lnSpc>
                <a:spcPts val="6161"/>
              </a:lnSpc>
            </a:pPr>
            <a:r>
              <a:rPr lang="en-US" sz="4401" b="1">
                <a:solidFill>
                  <a:srgbClr val="000000"/>
                </a:solidFill>
                <a:latin typeface="Roboto Condensed Bold"/>
                <a:ea typeface="Roboto Condensed Bold"/>
                <a:cs typeface="Roboto Condensed Bold"/>
                <a:sym typeface="Roboto Condensed Bold"/>
              </a:rPr>
              <a:t>PASR is committed to supporting your financial peace of mind in retirement. Through trusted partners, we offer valuable services, expert guidance and exclusive discounts to help you manage your finances with confidence.</a:t>
            </a:r>
          </a:p>
        </p:txBody>
      </p:sp>
      <p:grpSp>
        <p:nvGrpSpPr>
          <p:cNvPr id="12" name="Group 12"/>
          <p:cNvGrpSpPr/>
          <p:nvPr/>
        </p:nvGrpSpPr>
        <p:grpSpPr>
          <a:xfrm>
            <a:off x="325933" y="8397309"/>
            <a:ext cx="17853032" cy="1721982"/>
            <a:chOff x="0" y="0"/>
            <a:chExt cx="4702033" cy="453526"/>
          </a:xfrm>
        </p:grpSpPr>
        <p:sp>
          <p:nvSpPr>
            <p:cNvPr id="13" name="Freeform 13"/>
            <p:cNvSpPr/>
            <p:nvPr/>
          </p:nvSpPr>
          <p:spPr>
            <a:xfrm>
              <a:off x="0" y="0"/>
              <a:ext cx="4702033" cy="453526"/>
            </a:xfrm>
            <a:custGeom>
              <a:avLst/>
              <a:gdLst/>
              <a:ahLst/>
              <a:cxnLst/>
              <a:rect l="l" t="t" r="r" b="b"/>
              <a:pathLst>
                <a:path w="4702033" h="453526">
                  <a:moveTo>
                    <a:pt x="0" y="0"/>
                  </a:moveTo>
                  <a:lnTo>
                    <a:pt x="4702033" y="0"/>
                  </a:lnTo>
                  <a:lnTo>
                    <a:pt x="4702033" y="453526"/>
                  </a:lnTo>
                  <a:lnTo>
                    <a:pt x="0" y="453526"/>
                  </a:lnTo>
                  <a:close/>
                </a:path>
              </a:pathLst>
            </a:custGeom>
            <a:solidFill>
              <a:srgbClr val="F2F3FC"/>
            </a:solidFill>
            <a:ln w="200025" cap="sq">
              <a:solidFill>
                <a:srgbClr val="000000"/>
              </a:solidFill>
              <a:prstDash val="solid"/>
              <a:miter/>
            </a:ln>
          </p:spPr>
          <p:txBody>
            <a:bodyPr/>
            <a:lstStyle/>
            <a:p>
              <a:endParaRPr lang="en-US"/>
            </a:p>
          </p:txBody>
        </p:sp>
        <p:sp>
          <p:nvSpPr>
            <p:cNvPr id="14" name="TextBox 14"/>
            <p:cNvSpPr txBox="1"/>
            <p:nvPr/>
          </p:nvSpPr>
          <p:spPr>
            <a:xfrm>
              <a:off x="0" y="-38100"/>
              <a:ext cx="4702033" cy="491626"/>
            </a:xfrm>
            <a:prstGeom prst="rect">
              <a:avLst/>
            </a:prstGeom>
          </p:spPr>
          <p:txBody>
            <a:bodyPr lIns="50800" tIns="50800" rIns="50800" bIns="50800" rtlCol="0" anchor="ctr"/>
            <a:lstStyle/>
            <a:p>
              <a:pPr algn="r">
                <a:lnSpc>
                  <a:spcPts val="2659"/>
                </a:lnSpc>
              </a:pPr>
              <a:endParaRPr/>
            </a:p>
          </p:txBody>
        </p:sp>
      </p:grpSp>
      <p:sp>
        <p:nvSpPr>
          <p:cNvPr id="15" name="TextBox 15"/>
          <p:cNvSpPr txBox="1"/>
          <p:nvPr/>
        </p:nvSpPr>
        <p:spPr>
          <a:xfrm>
            <a:off x="216898" y="8910955"/>
            <a:ext cx="18071102" cy="692150"/>
          </a:xfrm>
          <a:prstGeom prst="rect">
            <a:avLst/>
          </a:prstGeom>
        </p:spPr>
        <p:txBody>
          <a:bodyPr lIns="0" tIns="0" rIns="0" bIns="0" rtlCol="0" anchor="t">
            <a:spAutoFit/>
          </a:bodyPr>
          <a:lstStyle/>
          <a:p>
            <a:pPr algn="ctr">
              <a:lnSpc>
                <a:spcPts val="2799"/>
              </a:lnSpc>
              <a:spcBef>
                <a:spcPct val="0"/>
              </a:spcBef>
            </a:pPr>
            <a:r>
              <a:rPr lang="en-US" sz="1999" b="1">
                <a:solidFill>
                  <a:srgbClr val="000000"/>
                </a:solidFill>
                <a:latin typeface="Canva Sans Bold"/>
                <a:ea typeface="Canva Sans Bold"/>
                <a:cs typeface="Canva Sans Bold"/>
                <a:sym typeface="Canva Sans Bold"/>
              </a:rPr>
              <a:t>Securities and advisory services offered through LPL Financial, a registered investment advisor. Member FINRA/SIPC. PASR, Grove Wealth Management and LPL Financial are separate entities.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798870" cy="1471572"/>
            <a:chOff x="0" y="0"/>
            <a:chExt cx="4951143" cy="387575"/>
          </a:xfrm>
        </p:grpSpPr>
        <p:sp>
          <p:nvSpPr>
            <p:cNvPr id="3" name="Freeform 3"/>
            <p:cNvSpPr/>
            <p:nvPr/>
          </p:nvSpPr>
          <p:spPr>
            <a:xfrm>
              <a:off x="0" y="0"/>
              <a:ext cx="4951143" cy="387575"/>
            </a:xfrm>
            <a:custGeom>
              <a:avLst/>
              <a:gdLst/>
              <a:ahLst/>
              <a:cxnLst/>
              <a:rect l="l" t="t" r="r" b="b"/>
              <a:pathLst>
                <a:path w="4951143" h="387575">
                  <a:moveTo>
                    <a:pt x="0" y="0"/>
                  </a:moveTo>
                  <a:lnTo>
                    <a:pt x="4951143" y="0"/>
                  </a:lnTo>
                  <a:lnTo>
                    <a:pt x="4951143" y="387575"/>
                  </a:lnTo>
                  <a:lnTo>
                    <a:pt x="0" y="387575"/>
                  </a:lnTo>
                  <a:close/>
                </a:path>
              </a:pathLst>
            </a:custGeom>
            <a:solidFill>
              <a:srgbClr val="1B1A17"/>
            </a:solidFill>
          </p:spPr>
          <p:txBody>
            <a:bodyPr/>
            <a:lstStyle/>
            <a:p>
              <a:endParaRPr lang="en-US"/>
            </a:p>
          </p:txBody>
        </p:sp>
        <p:sp>
          <p:nvSpPr>
            <p:cNvPr id="4" name="TextBox 4"/>
            <p:cNvSpPr txBox="1"/>
            <p:nvPr/>
          </p:nvSpPr>
          <p:spPr>
            <a:xfrm>
              <a:off x="0" y="-38100"/>
              <a:ext cx="4951143" cy="4256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96238" y="1471572"/>
            <a:ext cx="20004407" cy="9509644"/>
          </a:xfrm>
          <a:custGeom>
            <a:avLst/>
            <a:gdLst/>
            <a:ahLst/>
            <a:cxnLst/>
            <a:rect l="l" t="t" r="r" b="b"/>
            <a:pathLst>
              <a:path w="20004407" h="9509644">
                <a:moveTo>
                  <a:pt x="0" y="0"/>
                </a:moveTo>
                <a:lnTo>
                  <a:pt x="20004407" y="0"/>
                </a:lnTo>
                <a:lnTo>
                  <a:pt x="20004407" y="9509644"/>
                </a:lnTo>
                <a:lnTo>
                  <a:pt x="0" y="9509644"/>
                </a:lnTo>
                <a:lnTo>
                  <a:pt x="0" y="0"/>
                </a:lnTo>
                <a:close/>
              </a:path>
            </a:pathLst>
          </a:custGeom>
          <a:blipFill>
            <a:blip r:embed="rId2">
              <a:alphaModFix amt="28000"/>
            </a:blip>
            <a:stretch>
              <a:fillRect t="-17539" b="-12882"/>
            </a:stretch>
          </a:blipFill>
        </p:spPr>
        <p:txBody>
          <a:bodyPr/>
          <a:lstStyle/>
          <a:p>
            <a:endParaRPr lang="en-US"/>
          </a:p>
        </p:txBody>
      </p:sp>
      <p:grpSp>
        <p:nvGrpSpPr>
          <p:cNvPr id="6" name="Group 6"/>
          <p:cNvGrpSpPr/>
          <p:nvPr/>
        </p:nvGrpSpPr>
        <p:grpSpPr>
          <a:xfrm>
            <a:off x="1028700" y="2768678"/>
            <a:ext cx="17154531" cy="6088224"/>
            <a:chOff x="0" y="0"/>
            <a:chExt cx="4518066" cy="1603483"/>
          </a:xfrm>
        </p:grpSpPr>
        <p:sp>
          <p:nvSpPr>
            <p:cNvPr id="7" name="Freeform 7"/>
            <p:cNvSpPr/>
            <p:nvPr/>
          </p:nvSpPr>
          <p:spPr>
            <a:xfrm>
              <a:off x="0" y="0"/>
              <a:ext cx="4518066" cy="1603483"/>
            </a:xfrm>
            <a:custGeom>
              <a:avLst/>
              <a:gdLst/>
              <a:ahLst/>
              <a:cxnLst/>
              <a:rect l="l" t="t" r="r" b="b"/>
              <a:pathLst>
                <a:path w="4518066" h="1603483">
                  <a:moveTo>
                    <a:pt x="0" y="0"/>
                  </a:moveTo>
                  <a:lnTo>
                    <a:pt x="4518066" y="0"/>
                  </a:lnTo>
                  <a:lnTo>
                    <a:pt x="4518066" y="1603483"/>
                  </a:lnTo>
                  <a:lnTo>
                    <a:pt x="0" y="1603483"/>
                  </a:lnTo>
                  <a:close/>
                </a:path>
              </a:pathLst>
            </a:custGeom>
            <a:solidFill>
              <a:srgbClr val="F2F3FC"/>
            </a:solidFill>
            <a:ln w="200025" cap="sq">
              <a:solidFill>
                <a:srgbClr val="000000"/>
              </a:solidFill>
              <a:prstDash val="solid"/>
              <a:miter/>
            </a:ln>
          </p:spPr>
          <p:txBody>
            <a:bodyPr/>
            <a:lstStyle/>
            <a:p>
              <a:endParaRPr lang="en-US"/>
            </a:p>
          </p:txBody>
        </p:sp>
        <p:sp>
          <p:nvSpPr>
            <p:cNvPr id="8" name="TextBox 8"/>
            <p:cNvSpPr txBox="1"/>
            <p:nvPr/>
          </p:nvSpPr>
          <p:spPr>
            <a:xfrm>
              <a:off x="0" y="-38100"/>
              <a:ext cx="4518066" cy="1641583"/>
            </a:xfrm>
            <a:prstGeom prst="rect">
              <a:avLst/>
            </a:prstGeom>
          </p:spPr>
          <p:txBody>
            <a:bodyPr lIns="50800" tIns="50800" rIns="50800" bIns="50800" rtlCol="0" anchor="ctr"/>
            <a:lstStyle/>
            <a:p>
              <a:pPr algn="r">
                <a:lnSpc>
                  <a:spcPts val="2659"/>
                </a:lnSpc>
              </a:pPr>
              <a:endParaRPr/>
            </a:p>
          </p:txBody>
        </p:sp>
      </p:grpSp>
      <p:sp>
        <p:nvSpPr>
          <p:cNvPr id="9" name="Freeform 9"/>
          <p:cNvSpPr/>
          <p:nvPr/>
        </p:nvSpPr>
        <p:spPr>
          <a:xfrm>
            <a:off x="2128057" y="5812790"/>
            <a:ext cx="4048637" cy="1862373"/>
          </a:xfrm>
          <a:custGeom>
            <a:avLst/>
            <a:gdLst/>
            <a:ahLst/>
            <a:cxnLst/>
            <a:rect l="l" t="t" r="r" b="b"/>
            <a:pathLst>
              <a:path w="4048637" h="1862373">
                <a:moveTo>
                  <a:pt x="0" y="0"/>
                </a:moveTo>
                <a:lnTo>
                  <a:pt x="4048637" y="0"/>
                </a:lnTo>
                <a:lnTo>
                  <a:pt x="4048637" y="1862374"/>
                </a:lnTo>
                <a:lnTo>
                  <a:pt x="0" y="1862374"/>
                </a:lnTo>
                <a:lnTo>
                  <a:pt x="0" y="0"/>
                </a:lnTo>
                <a:close/>
              </a:path>
            </a:pathLst>
          </a:custGeom>
          <a:blipFill>
            <a:blip r:embed="rId3"/>
            <a:stretch>
              <a:fillRect/>
            </a:stretch>
          </a:blipFill>
        </p:spPr>
        <p:txBody>
          <a:bodyPr/>
          <a:lstStyle/>
          <a:p>
            <a:endParaRPr lang="en-US"/>
          </a:p>
        </p:txBody>
      </p:sp>
      <p:sp>
        <p:nvSpPr>
          <p:cNvPr id="10" name="Freeform 10"/>
          <p:cNvSpPr/>
          <p:nvPr/>
        </p:nvSpPr>
        <p:spPr>
          <a:xfrm>
            <a:off x="12302447" y="5859277"/>
            <a:ext cx="5667807" cy="2130293"/>
          </a:xfrm>
          <a:custGeom>
            <a:avLst/>
            <a:gdLst/>
            <a:ahLst/>
            <a:cxnLst/>
            <a:rect l="l" t="t" r="r" b="b"/>
            <a:pathLst>
              <a:path w="5667807" h="2130293">
                <a:moveTo>
                  <a:pt x="0" y="0"/>
                </a:moveTo>
                <a:lnTo>
                  <a:pt x="5667807" y="0"/>
                </a:lnTo>
                <a:lnTo>
                  <a:pt x="5667807" y="2130293"/>
                </a:lnTo>
                <a:lnTo>
                  <a:pt x="0" y="2130293"/>
                </a:lnTo>
                <a:lnTo>
                  <a:pt x="0" y="0"/>
                </a:lnTo>
                <a:close/>
              </a:path>
            </a:pathLst>
          </a:custGeom>
          <a:blipFill>
            <a:blip r:embed="rId4"/>
            <a:stretch>
              <a:fillRect l="-20003" t="-128767" r="-12211" b="-122999"/>
            </a:stretch>
          </a:blipFill>
        </p:spPr>
        <p:txBody>
          <a:bodyPr/>
          <a:lstStyle/>
          <a:p>
            <a:endParaRPr lang="en-US"/>
          </a:p>
        </p:txBody>
      </p:sp>
      <p:sp>
        <p:nvSpPr>
          <p:cNvPr id="11" name="Freeform 11"/>
          <p:cNvSpPr/>
          <p:nvPr/>
        </p:nvSpPr>
        <p:spPr>
          <a:xfrm>
            <a:off x="6385208" y="5412149"/>
            <a:ext cx="6028455" cy="3024550"/>
          </a:xfrm>
          <a:custGeom>
            <a:avLst/>
            <a:gdLst/>
            <a:ahLst/>
            <a:cxnLst/>
            <a:rect l="l" t="t" r="r" b="b"/>
            <a:pathLst>
              <a:path w="6028455" h="3024550">
                <a:moveTo>
                  <a:pt x="0" y="0"/>
                </a:moveTo>
                <a:lnTo>
                  <a:pt x="6028454" y="0"/>
                </a:lnTo>
                <a:lnTo>
                  <a:pt x="6028454" y="3024550"/>
                </a:lnTo>
                <a:lnTo>
                  <a:pt x="0" y="3024550"/>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615639" y="46176"/>
            <a:ext cx="17567592" cy="1236345"/>
          </a:xfrm>
          <a:prstGeom prst="rect">
            <a:avLst/>
          </a:prstGeom>
        </p:spPr>
        <p:txBody>
          <a:bodyPr lIns="0" tIns="0" rIns="0" bIns="0" rtlCol="0" anchor="t">
            <a:spAutoFit/>
          </a:bodyPr>
          <a:lstStyle/>
          <a:p>
            <a:pPr algn="ctr">
              <a:lnSpc>
                <a:spcPts val="10080"/>
              </a:lnSpc>
            </a:pPr>
            <a:r>
              <a:rPr lang="en-US" sz="7200" b="1">
                <a:solidFill>
                  <a:srgbClr val="F2F3FC"/>
                </a:solidFill>
                <a:latin typeface="Roboto Condensed Bold"/>
                <a:ea typeface="Roboto Condensed Bold"/>
                <a:cs typeface="Roboto Condensed Bold"/>
                <a:sym typeface="Roboto Condensed Bold"/>
              </a:rPr>
              <a:t>Home, Auto &amp; Life Insurance</a:t>
            </a:r>
          </a:p>
        </p:txBody>
      </p:sp>
      <p:sp>
        <p:nvSpPr>
          <p:cNvPr id="13" name="TextBox 13"/>
          <p:cNvSpPr txBox="1"/>
          <p:nvPr/>
        </p:nvSpPr>
        <p:spPr>
          <a:xfrm>
            <a:off x="1566949" y="3134871"/>
            <a:ext cx="16078033" cy="3311012"/>
          </a:xfrm>
          <a:prstGeom prst="rect">
            <a:avLst/>
          </a:prstGeom>
        </p:spPr>
        <p:txBody>
          <a:bodyPr lIns="0" tIns="0" rIns="0" bIns="0" rtlCol="0" anchor="t">
            <a:spAutoFit/>
          </a:bodyPr>
          <a:lstStyle/>
          <a:p>
            <a:pPr algn="ctr">
              <a:lnSpc>
                <a:spcPts val="4403"/>
              </a:lnSpc>
            </a:pPr>
            <a:r>
              <a:rPr lang="en-US" sz="3145" b="1">
                <a:solidFill>
                  <a:srgbClr val="000000"/>
                </a:solidFill>
                <a:latin typeface="Roboto Condensed Bold"/>
                <a:ea typeface="Roboto Condensed Bold"/>
                <a:cs typeface="Roboto Condensed Bold"/>
                <a:sym typeface="Roboto Condensed Bold"/>
              </a:rPr>
              <a:t>PASR is proud to partner with Grove Financial &amp; Associates (GF&amp;A). Through our partnership, GF&amp;A is pleased to offer unique benefits that are exclusive to PASR members. Benefits include </a:t>
            </a:r>
            <a:r>
              <a:rPr lang="en-US" sz="3145" b="1" u="sng">
                <a:solidFill>
                  <a:srgbClr val="000000"/>
                </a:solidFill>
                <a:latin typeface="Roboto Condensed Bold"/>
                <a:ea typeface="Roboto Condensed Bold"/>
                <a:cs typeface="Roboto Condensed Bold"/>
                <a:sym typeface="Roboto Condensed Bold"/>
              </a:rPr>
              <a:t>free</a:t>
            </a:r>
            <a:r>
              <a:rPr lang="en-US" sz="3145" b="1">
                <a:solidFill>
                  <a:srgbClr val="000000"/>
                </a:solidFill>
                <a:latin typeface="Roboto Condensed Bold"/>
                <a:ea typeface="Roboto Condensed Bold"/>
                <a:cs typeface="Roboto Condensed Bold"/>
                <a:sym typeface="Roboto Condensed Bold"/>
              </a:rPr>
              <a:t>, no-hassle reviews of existing policies and the availability of a PASR discount on new auto and homeowner policies with our select carriers, Westfield Insurance and Penn National Insurance.</a:t>
            </a:r>
          </a:p>
          <a:p>
            <a:pPr algn="ctr">
              <a:lnSpc>
                <a:spcPts val="4403"/>
              </a:lnSpc>
            </a:pPr>
            <a:endParaRPr lang="en-US" sz="3145" b="1">
              <a:solidFill>
                <a:srgbClr val="000000"/>
              </a:solidFill>
              <a:latin typeface="Roboto Condensed Bold"/>
              <a:ea typeface="Roboto Condensed Bold"/>
              <a:cs typeface="Roboto Condensed Bold"/>
              <a:sym typeface="Roboto Condensed Bold"/>
            </a:endParaRPr>
          </a:p>
          <a:p>
            <a:pPr algn="ctr">
              <a:lnSpc>
                <a:spcPts val="4403"/>
              </a:lnSpc>
            </a:pPr>
            <a:endParaRPr lang="en-US" sz="3145" b="1">
              <a:solidFill>
                <a:srgbClr val="000000"/>
              </a:solidFill>
              <a:latin typeface="Roboto Condensed Bold"/>
              <a:ea typeface="Roboto Condensed Bold"/>
              <a:cs typeface="Roboto Condensed Bold"/>
              <a:sym typeface="Roboto Condensed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851436" cy="1681836"/>
            <a:chOff x="0" y="0"/>
            <a:chExt cx="4964987" cy="442953"/>
          </a:xfrm>
        </p:grpSpPr>
        <p:sp>
          <p:nvSpPr>
            <p:cNvPr id="3" name="Freeform 3"/>
            <p:cNvSpPr/>
            <p:nvPr/>
          </p:nvSpPr>
          <p:spPr>
            <a:xfrm>
              <a:off x="0" y="0"/>
              <a:ext cx="4964987" cy="442953"/>
            </a:xfrm>
            <a:custGeom>
              <a:avLst/>
              <a:gdLst/>
              <a:ahLst/>
              <a:cxnLst/>
              <a:rect l="l" t="t" r="r" b="b"/>
              <a:pathLst>
                <a:path w="4964987" h="442953">
                  <a:moveTo>
                    <a:pt x="0" y="0"/>
                  </a:moveTo>
                  <a:lnTo>
                    <a:pt x="4964987" y="0"/>
                  </a:lnTo>
                  <a:lnTo>
                    <a:pt x="4964987" y="442953"/>
                  </a:lnTo>
                  <a:lnTo>
                    <a:pt x="0" y="442953"/>
                  </a:lnTo>
                  <a:close/>
                </a:path>
              </a:pathLst>
            </a:custGeom>
            <a:solidFill>
              <a:srgbClr val="1B1A17"/>
            </a:solidFill>
          </p:spPr>
          <p:txBody>
            <a:bodyPr/>
            <a:lstStyle/>
            <a:p>
              <a:endParaRPr lang="en-US"/>
            </a:p>
          </p:txBody>
        </p:sp>
        <p:sp>
          <p:nvSpPr>
            <p:cNvPr id="4" name="TextBox 4"/>
            <p:cNvSpPr txBox="1"/>
            <p:nvPr/>
          </p:nvSpPr>
          <p:spPr>
            <a:xfrm>
              <a:off x="0" y="-38100"/>
              <a:ext cx="4964987" cy="48105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90781" y="1681836"/>
            <a:ext cx="19742217" cy="9093685"/>
          </a:xfrm>
          <a:custGeom>
            <a:avLst/>
            <a:gdLst/>
            <a:ahLst/>
            <a:cxnLst/>
            <a:rect l="l" t="t" r="r" b="b"/>
            <a:pathLst>
              <a:path w="19742217" h="9093685">
                <a:moveTo>
                  <a:pt x="0" y="0"/>
                </a:moveTo>
                <a:lnTo>
                  <a:pt x="19742217" y="0"/>
                </a:lnTo>
                <a:lnTo>
                  <a:pt x="19742217" y="9093685"/>
                </a:lnTo>
                <a:lnTo>
                  <a:pt x="0" y="9093685"/>
                </a:lnTo>
                <a:lnTo>
                  <a:pt x="0" y="0"/>
                </a:lnTo>
                <a:close/>
              </a:path>
            </a:pathLst>
          </a:custGeom>
          <a:blipFill>
            <a:blip r:embed="rId2"/>
            <a:stretch>
              <a:fillRect t="-21846"/>
            </a:stretch>
          </a:blipFill>
        </p:spPr>
        <p:txBody>
          <a:bodyPr/>
          <a:lstStyle/>
          <a:p>
            <a:endParaRPr lang="en-US"/>
          </a:p>
        </p:txBody>
      </p:sp>
      <p:grpSp>
        <p:nvGrpSpPr>
          <p:cNvPr id="6" name="Group 6"/>
          <p:cNvGrpSpPr/>
          <p:nvPr/>
        </p:nvGrpSpPr>
        <p:grpSpPr>
          <a:xfrm>
            <a:off x="2036741" y="2045270"/>
            <a:ext cx="14327456" cy="3290851"/>
            <a:chOff x="0" y="0"/>
            <a:chExt cx="3773486" cy="866726"/>
          </a:xfrm>
        </p:grpSpPr>
        <p:sp>
          <p:nvSpPr>
            <p:cNvPr id="7" name="Freeform 7"/>
            <p:cNvSpPr/>
            <p:nvPr/>
          </p:nvSpPr>
          <p:spPr>
            <a:xfrm>
              <a:off x="0" y="0"/>
              <a:ext cx="3773486" cy="866726"/>
            </a:xfrm>
            <a:custGeom>
              <a:avLst/>
              <a:gdLst/>
              <a:ahLst/>
              <a:cxnLst/>
              <a:rect l="l" t="t" r="r" b="b"/>
              <a:pathLst>
                <a:path w="3773486" h="866726">
                  <a:moveTo>
                    <a:pt x="0" y="0"/>
                  </a:moveTo>
                  <a:lnTo>
                    <a:pt x="3773486" y="0"/>
                  </a:lnTo>
                  <a:lnTo>
                    <a:pt x="3773486" y="866726"/>
                  </a:lnTo>
                  <a:lnTo>
                    <a:pt x="0" y="866726"/>
                  </a:lnTo>
                  <a:close/>
                </a:path>
              </a:pathLst>
            </a:custGeom>
            <a:solidFill>
              <a:srgbClr val="F2F3FC"/>
            </a:solidFill>
            <a:ln w="200025" cap="sq">
              <a:solidFill>
                <a:srgbClr val="000000"/>
              </a:solidFill>
              <a:prstDash val="solid"/>
              <a:miter/>
            </a:ln>
          </p:spPr>
          <p:txBody>
            <a:bodyPr/>
            <a:lstStyle/>
            <a:p>
              <a:endParaRPr lang="en-US"/>
            </a:p>
          </p:txBody>
        </p:sp>
        <p:sp>
          <p:nvSpPr>
            <p:cNvPr id="8" name="TextBox 8"/>
            <p:cNvSpPr txBox="1"/>
            <p:nvPr/>
          </p:nvSpPr>
          <p:spPr>
            <a:xfrm>
              <a:off x="0" y="-38100"/>
              <a:ext cx="3773486" cy="904826"/>
            </a:xfrm>
            <a:prstGeom prst="rect">
              <a:avLst/>
            </a:prstGeom>
          </p:spPr>
          <p:txBody>
            <a:bodyPr lIns="50800" tIns="50800" rIns="50800" bIns="50800" rtlCol="0" anchor="ctr"/>
            <a:lstStyle/>
            <a:p>
              <a:pPr algn="r">
                <a:lnSpc>
                  <a:spcPts val="2659"/>
                </a:lnSpc>
              </a:pPr>
              <a:endParaRPr/>
            </a:p>
          </p:txBody>
        </p:sp>
      </p:grpSp>
      <p:sp>
        <p:nvSpPr>
          <p:cNvPr id="9" name="Freeform 9"/>
          <p:cNvSpPr/>
          <p:nvPr/>
        </p:nvSpPr>
        <p:spPr>
          <a:xfrm>
            <a:off x="1923803" y="2472287"/>
            <a:ext cx="14440394" cy="2436816"/>
          </a:xfrm>
          <a:custGeom>
            <a:avLst/>
            <a:gdLst/>
            <a:ahLst/>
            <a:cxnLst/>
            <a:rect l="l" t="t" r="r" b="b"/>
            <a:pathLst>
              <a:path w="14440394" h="2436816">
                <a:moveTo>
                  <a:pt x="0" y="0"/>
                </a:moveTo>
                <a:lnTo>
                  <a:pt x="14440394" y="0"/>
                </a:lnTo>
                <a:lnTo>
                  <a:pt x="14440394" y="2436816"/>
                </a:lnTo>
                <a:lnTo>
                  <a:pt x="0" y="243681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510507" y="151308"/>
            <a:ext cx="17830422"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Elder Law Attorney Discounts</a:t>
            </a:r>
          </a:p>
        </p:txBody>
      </p:sp>
      <p:grpSp>
        <p:nvGrpSpPr>
          <p:cNvPr id="11" name="Group 11"/>
          <p:cNvGrpSpPr/>
          <p:nvPr/>
        </p:nvGrpSpPr>
        <p:grpSpPr>
          <a:xfrm>
            <a:off x="2036741" y="5336121"/>
            <a:ext cx="14327456" cy="4700848"/>
            <a:chOff x="0" y="0"/>
            <a:chExt cx="3773486" cy="1238083"/>
          </a:xfrm>
        </p:grpSpPr>
        <p:sp>
          <p:nvSpPr>
            <p:cNvPr id="12" name="Freeform 12"/>
            <p:cNvSpPr/>
            <p:nvPr/>
          </p:nvSpPr>
          <p:spPr>
            <a:xfrm>
              <a:off x="0" y="0"/>
              <a:ext cx="3773486" cy="1238083"/>
            </a:xfrm>
            <a:custGeom>
              <a:avLst/>
              <a:gdLst/>
              <a:ahLst/>
              <a:cxnLst/>
              <a:rect l="l" t="t" r="r" b="b"/>
              <a:pathLst>
                <a:path w="3773486" h="1238083">
                  <a:moveTo>
                    <a:pt x="0" y="0"/>
                  </a:moveTo>
                  <a:lnTo>
                    <a:pt x="3773486" y="0"/>
                  </a:lnTo>
                  <a:lnTo>
                    <a:pt x="3773486" y="1238083"/>
                  </a:lnTo>
                  <a:lnTo>
                    <a:pt x="0" y="1238083"/>
                  </a:lnTo>
                  <a:close/>
                </a:path>
              </a:pathLst>
            </a:custGeom>
            <a:solidFill>
              <a:srgbClr val="F2F3FC"/>
            </a:solidFill>
            <a:ln w="200025" cap="sq">
              <a:solidFill>
                <a:srgbClr val="000000"/>
              </a:solidFill>
              <a:prstDash val="solid"/>
              <a:miter/>
            </a:ln>
          </p:spPr>
          <p:txBody>
            <a:bodyPr/>
            <a:lstStyle/>
            <a:p>
              <a:endParaRPr lang="en-US"/>
            </a:p>
          </p:txBody>
        </p:sp>
        <p:sp>
          <p:nvSpPr>
            <p:cNvPr id="13" name="TextBox 13"/>
            <p:cNvSpPr txBox="1"/>
            <p:nvPr/>
          </p:nvSpPr>
          <p:spPr>
            <a:xfrm>
              <a:off x="0" y="-38100"/>
              <a:ext cx="3773486" cy="1276183"/>
            </a:xfrm>
            <a:prstGeom prst="rect">
              <a:avLst/>
            </a:prstGeom>
          </p:spPr>
          <p:txBody>
            <a:bodyPr lIns="50800" tIns="50800" rIns="50800" bIns="50800" rtlCol="0" anchor="ctr"/>
            <a:lstStyle/>
            <a:p>
              <a:pPr algn="r">
                <a:lnSpc>
                  <a:spcPts val="2659"/>
                </a:lnSpc>
              </a:pPr>
              <a:endParaRPr/>
            </a:p>
          </p:txBody>
        </p:sp>
      </p:grpSp>
      <p:sp>
        <p:nvSpPr>
          <p:cNvPr id="14" name="TextBox 14"/>
          <p:cNvSpPr txBox="1"/>
          <p:nvPr/>
        </p:nvSpPr>
        <p:spPr>
          <a:xfrm>
            <a:off x="2609765" y="5602821"/>
            <a:ext cx="13181408" cy="3888740"/>
          </a:xfrm>
          <a:prstGeom prst="rect">
            <a:avLst/>
          </a:prstGeom>
        </p:spPr>
        <p:txBody>
          <a:bodyPr lIns="0" tIns="0" rIns="0" bIns="0" rtlCol="0" anchor="t">
            <a:spAutoFit/>
          </a:bodyPr>
          <a:lstStyle/>
          <a:p>
            <a:pPr algn="ctr">
              <a:lnSpc>
                <a:spcPts val="6160"/>
              </a:lnSpc>
            </a:pPr>
            <a:r>
              <a:rPr lang="en-US" sz="4400">
                <a:solidFill>
                  <a:srgbClr val="000000"/>
                </a:solidFill>
                <a:latin typeface="Roboto Condensed"/>
                <a:ea typeface="Roboto Condensed"/>
                <a:cs typeface="Roboto Condensed"/>
                <a:sym typeface="Roboto Condensed"/>
              </a:rPr>
              <a:t>Our members have access to a vetted and certified Elder Law Attorney who will help with Elder Law, Estate Planning, Estate Administration, Medicaid Planning and Disability Planning</a:t>
            </a:r>
            <a:r>
              <a:rPr lang="en-US" sz="4400" b="1">
                <a:solidFill>
                  <a:srgbClr val="000000"/>
                </a:solidFill>
                <a:latin typeface="Roboto Condensed Bold"/>
                <a:ea typeface="Roboto Condensed Bold"/>
                <a:cs typeface="Roboto Condensed Bold"/>
                <a:sym typeface="Roboto Condensed Bold"/>
              </a:rPr>
              <a:t>. PASR members receive a discount following a free consultation!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9517117" cy="1683919"/>
            <a:chOff x="0" y="0"/>
            <a:chExt cx="5140311" cy="443501"/>
          </a:xfrm>
        </p:grpSpPr>
        <p:sp>
          <p:nvSpPr>
            <p:cNvPr id="3" name="Freeform 3"/>
            <p:cNvSpPr/>
            <p:nvPr/>
          </p:nvSpPr>
          <p:spPr>
            <a:xfrm>
              <a:off x="0" y="0"/>
              <a:ext cx="5140311" cy="443501"/>
            </a:xfrm>
            <a:custGeom>
              <a:avLst/>
              <a:gdLst/>
              <a:ahLst/>
              <a:cxnLst/>
              <a:rect l="l" t="t" r="r" b="b"/>
              <a:pathLst>
                <a:path w="5140311" h="443501">
                  <a:moveTo>
                    <a:pt x="0" y="0"/>
                  </a:moveTo>
                  <a:lnTo>
                    <a:pt x="5140311" y="0"/>
                  </a:lnTo>
                  <a:lnTo>
                    <a:pt x="5140311" y="443501"/>
                  </a:lnTo>
                  <a:lnTo>
                    <a:pt x="0" y="443501"/>
                  </a:lnTo>
                  <a:close/>
                </a:path>
              </a:pathLst>
            </a:custGeom>
            <a:solidFill>
              <a:srgbClr val="1B1A17"/>
            </a:solidFill>
          </p:spPr>
          <p:txBody>
            <a:bodyPr/>
            <a:lstStyle/>
            <a:p>
              <a:endParaRPr lang="en-US"/>
            </a:p>
          </p:txBody>
        </p:sp>
        <p:sp>
          <p:nvSpPr>
            <p:cNvPr id="4" name="TextBox 4"/>
            <p:cNvSpPr txBox="1"/>
            <p:nvPr/>
          </p:nvSpPr>
          <p:spPr>
            <a:xfrm>
              <a:off x="0" y="-38100"/>
              <a:ext cx="5140311" cy="481601"/>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69594" y="1683919"/>
            <a:ext cx="19757594" cy="8778616"/>
          </a:xfrm>
          <a:custGeom>
            <a:avLst/>
            <a:gdLst/>
            <a:ahLst/>
            <a:cxnLst/>
            <a:rect l="l" t="t" r="r" b="b"/>
            <a:pathLst>
              <a:path w="19757594" h="8778616">
                <a:moveTo>
                  <a:pt x="0" y="0"/>
                </a:moveTo>
                <a:lnTo>
                  <a:pt x="19757594" y="0"/>
                </a:lnTo>
                <a:lnTo>
                  <a:pt x="19757594" y="8778616"/>
                </a:lnTo>
                <a:lnTo>
                  <a:pt x="0" y="8778616"/>
                </a:lnTo>
                <a:lnTo>
                  <a:pt x="0" y="0"/>
                </a:lnTo>
                <a:close/>
              </a:path>
            </a:pathLst>
          </a:custGeom>
          <a:blipFill>
            <a:blip r:embed="rId2">
              <a:alphaModFix amt="29000"/>
            </a:blip>
            <a:stretch>
              <a:fillRect t="-76424" r="-38929" b="-32291"/>
            </a:stretch>
          </a:blipFill>
        </p:spPr>
        <p:txBody>
          <a:bodyPr/>
          <a:lstStyle/>
          <a:p>
            <a:endParaRPr lang="en-US"/>
          </a:p>
        </p:txBody>
      </p:sp>
      <p:sp>
        <p:nvSpPr>
          <p:cNvPr id="6" name="TextBox 6"/>
          <p:cNvSpPr txBox="1"/>
          <p:nvPr/>
        </p:nvSpPr>
        <p:spPr>
          <a:xfrm>
            <a:off x="193910" y="152349"/>
            <a:ext cx="17900180"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Wholesale Club Discounts</a:t>
            </a:r>
          </a:p>
        </p:txBody>
      </p:sp>
      <p:grpSp>
        <p:nvGrpSpPr>
          <p:cNvPr id="7" name="Group 7"/>
          <p:cNvGrpSpPr/>
          <p:nvPr/>
        </p:nvGrpSpPr>
        <p:grpSpPr>
          <a:xfrm>
            <a:off x="5515193" y="2197670"/>
            <a:ext cx="7257615" cy="7060630"/>
            <a:chOff x="0" y="0"/>
            <a:chExt cx="1911471" cy="1859590"/>
          </a:xfrm>
        </p:grpSpPr>
        <p:sp>
          <p:nvSpPr>
            <p:cNvPr id="8" name="Freeform 8"/>
            <p:cNvSpPr/>
            <p:nvPr/>
          </p:nvSpPr>
          <p:spPr>
            <a:xfrm>
              <a:off x="0" y="0"/>
              <a:ext cx="1911471" cy="1859590"/>
            </a:xfrm>
            <a:custGeom>
              <a:avLst/>
              <a:gdLst/>
              <a:ahLst/>
              <a:cxnLst/>
              <a:rect l="l" t="t" r="r" b="b"/>
              <a:pathLst>
                <a:path w="1911471" h="1859590">
                  <a:moveTo>
                    <a:pt x="0" y="0"/>
                  </a:moveTo>
                  <a:lnTo>
                    <a:pt x="1911471" y="0"/>
                  </a:lnTo>
                  <a:lnTo>
                    <a:pt x="1911471" y="1859590"/>
                  </a:lnTo>
                  <a:lnTo>
                    <a:pt x="0" y="1859590"/>
                  </a:lnTo>
                  <a:close/>
                </a:path>
              </a:pathLst>
            </a:custGeom>
            <a:solidFill>
              <a:srgbClr val="F2F3FC"/>
            </a:solidFill>
            <a:ln w="200025" cap="sq">
              <a:solidFill>
                <a:srgbClr val="000000"/>
              </a:solidFill>
              <a:prstDash val="solid"/>
              <a:miter/>
            </a:ln>
          </p:spPr>
          <p:txBody>
            <a:bodyPr/>
            <a:lstStyle/>
            <a:p>
              <a:endParaRPr lang="en-US"/>
            </a:p>
          </p:txBody>
        </p:sp>
        <p:sp>
          <p:nvSpPr>
            <p:cNvPr id="9" name="TextBox 9"/>
            <p:cNvSpPr txBox="1"/>
            <p:nvPr/>
          </p:nvSpPr>
          <p:spPr>
            <a:xfrm>
              <a:off x="0" y="-38100"/>
              <a:ext cx="1911471" cy="1897690"/>
            </a:xfrm>
            <a:prstGeom prst="rect">
              <a:avLst/>
            </a:prstGeom>
          </p:spPr>
          <p:txBody>
            <a:bodyPr lIns="50800" tIns="50800" rIns="50800" bIns="50800" rtlCol="0" anchor="ctr"/>
            <a:lstStyle/>
            <a:p>
              <a:pPr algn="r">
                <a:lnSpc>
                  <a:spcPts val="2659"/>
                </a:lnSpc>
              </a:pPr>
              <a:endParaRPr/>
            </a:p>
          </p:txBody>
        </p:sp>
      </p:grpSp>
      <p:sp>
        <p:nvSpPr>
          <p:cNvPr id="10" name="Freeform 10"/>
          <p:cNvSpPr/>
          <p:nvPr/>
        </p:nvSpPr>
        <p:spPr>
          <a:xfrm>
            <a:off x="4771524" y="1504108"/>
            <a:ext cx="9211732" cy="7754192"/>
          </a:xfrm>
          <a:custGeom>
            <a:avLst/>
            <a:gdLst/>
            <a:ahLst/>
            <a:cxnLst/>
            <a:rect l="l" t="t" r="r" b="b"/>
            <a:pathLst>
              <a:path w="9211732" h="7754192">
                <a:moveTo>
                  <a:pt x="0" y="0"/>
                </a:moveTo>
                <a:lnTo>
                  <a:pt x="9211732" y="0"/>
                </a:lnTo>
                <a:lnTo>
                  <a:pt x="9211732" y="7754192"/>
                </a:lnTo>
                <a:lnTo>
                  <a:pt x="0" y="7754192"/>
                </a:lnTo>
                <a:lnTo>
                  <a:pt x="0" y="0"/>
                </a:lnTo>
                <a:close/>
              </a:path>
            </a:pathLst>
          </a:custGeom>
          <a:blipFill>
            <a:blip r:embed="rId3"/>
            <a:stretch>
              <a:fillRect l="-35427" r="-32926"/>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9320385" cy="1290455"/>
            <a:chOff x="0" y="0"/>
            <a:chExt cx="5088496" cy="339873"/>
          </a:xfrm>
        </p:grpSpPr>
        <p:sp>
          <p:nvSpPr>
            <p:cNvPr id="3" name="Freeform 3"/>
            <p:cNvSpPr/>
            <p:nvPr/>
          </p:nvSpPr>
          <p:spPr>
            <a:xfrm>
              <a:off x="0" y="0"/>
              <a:ext cx="5088496" cy="339873"/>
            </a:xfrm>
            <a:custGeom>
              <a:avLst/>
              <a:gdLst/>
              <a:ahLst/>
              <a:cxnLst/>
              <a:rect l="l" t="t" r="r" b="b"/>
              <a:pathLst>
                <a:path w="5088496" h="339873">
                  <a:moveTo>
                    <a:pt x="0" y="0"/>
                  </a:moveTo>
                  <a:lnTo>
                    <a:pt x="5088496" y="0"/>
                  </a:lnTo>
                  <a:lnTo>
                    <a:pt x="5088496" y="339873"/>
                  </a:lnTo>
                  <a:lnTo>
                    <a:pt x="0" y="339873"/>
                  </a:lnTo>
                  <a:close/>
                </a:path>
              </a:pathLst>
            </a:custGeom>
            <a:solidFill>
              <a:srgbClr val="1B1A17"/>
            </a:solidFill>
          </p:spPr>
          <p:txBody>
            <a:bodyPr/>
            <a:lstStyle/>
            <a:p>
              <a:endParaRPr lang="en-US"/>
            </a:p>
          </p:txBody>
        </p:sp>
        <p:sp>
          <p:nvSpPr>
            <p:cNvPr id="4" name="TextBox 4"/>
            <p:cNvSpPr txBox="1"/>
            <p:nvPr/>
          </p:nvSpPr>
          <p:spPr>
            <a:xfrm>
              <a:off x="0" y="-38100"/>
              <a:ext cx="5088496" cy="37797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55310" y="1290455"/>
            <a:ext cx="20475695" cy="10689213"/>
          </a:xfrm>
          <a:custGeom>
            <a:avLst/>
            <a:gdLst/>
            <a:ahLst/>
            <a:cxnLst/>
            <a:rect l="l" t="t" r="r" b="b"/>
            <a:pathLst>
              <a:path w="20475695" h="10689213">
                <a:moveTo>
                  <a:pt x="0" y="0"/>
                </a:moveTo>
                <a:lnTo>
                  <a:pt x="20475695" y="0"/>
                </a:lnTo>
                <a:lnTo>
                  <a:pt x="20475695" y="10689212"/>
                </a:lnTo>
                <a:lnTo>
                  <a:pt x="0" y="10689212"/>
                </a:lnTo>
                <a:lnTo>
                  <a:pt x="0" y="0"/>
                </a:lnTo>
                <a:close/>
              </a:path>
            </a:pathLst>
          </a:custGeom>
          <a:blipFill>
            <a:blip r:embed="rId2">
              <a:alphaModFix amt="52000"/>
            </a:blip>
            <a:stretch>
              <a:fillRect t="-14796" b="-12347"/>
            </a:stretch>
          </a:blipFill>
        </p:spPr>
        <p:txBody>
          <a:bodyPr/>
          <a:lstStyle/>
          <a:p>
            <a:endParaRPr lang="en-US"/>
          </a:p>
        </p:txBody>
      </p:sp>
      <p:sp>
        <p:nvSpPr>
          <p:cNvPr id="6" name="Freeform 6"/>
          <p:cNvSpPr/>
          <p:nvPr/>
        </p:nvSpPr>
        <p:spPr>
          <a:xfrm>
            <a:off x="10948094" y="4905838"/>
            <a:ext cx="3646702" cy="2429615"/>
          </a:xfrm>
          <a:custGeom>
            <a:avLst/>
            <a:gdLst/>
            <a:ahLst/>
            <a:cxnLst/>
            <a:rect l="l" t="t" r="r" b="b"/>
            <a:pathLst>
              <a:path w="3646702" h="2429615">
                <a:moveTo>
                  <a:pt x="0" y="0"/>
                </a:moveTo>
                <a:lnTo>
                  <a:pt x="3646701" y="0"/>
                </a:lnTo>
                <a:lnTo>
                  <a:pt x="3646701" y="2429615"/>
                </a:lnTo>
                <a:lnTo>
                  <a:pt x="0" y="2429615"/>
                </a:lnTo>
                <a:lnTo>
                  <a:pt x="0" y="0"/>
                </a:lnTo>
                <a:close/>
              </a:path>
            </a:pathLst>
          </a:custGeom>
          <a:blipFill>
            <a:blip r:embed="rId3"/>
            <a:stretch>
              <a:fillRect/>
            </a:stretch>
          </a:blipFill>
        </p:spPr>
        <p:txBody>
          <a:bodyPr/>
          <a:lstStyle/>
          <a:p>
            <a:endParaRPr lang="en-US"/>
          </a:p>
        </p:txBody>
      </p:sp>
      <p:sp>
        <p:nvSpPr>
          <p:cNvPr id="7" name="Freeform 7"/>
          <p:cNvSpPr/>
          <p:nvPr/>
        </p:nvSpPr>
        <p:spPr>
          <a:xfrm>
            <a:off x="4840742" y="5500587"/>
            <a:ext cx="5878751" cy="1736069"/>
          </a:xfrm>
          <a:custGeom>
            <a:avLst/>
            <a:gdLst/>
            <a:ahLst/>
            <a:cxnLst/>
            <a:rect l="l" t="t" r="r" b="b"/>
            <a:pathLst>
              <a:path w="5878751" h="1736069">
                <a:moveTo>
                  <a:pt x="0" y="0"/>
                </a:moveTo>
                <a:lnTo>
                  <a:pt x="5878752" y="0"/>
                </a:lnTo>
                <a:lnTo>
                  <a:pt x="5878752" y="1736069"/>
                </a:lnTo>
                <a:lnTo>
                  <a:pt x="0" y="1736069"/>
                </a:lnTo>
                <a:lnTo>
                  <a:pt x="0" y="0"/>
                </a:lnTo>
                <a:close/>
              </a:path>
            </a:pathLst>
          </a:custGeom>
          <a:blipFill>
            <a:blip r:embed="rId4"/>
            <a:stretch>
              <a:fillRect/>
            </a:stretch>
          </a:blipFill>
        </p:spPr>
        <p:txBody>
          <a:bodyPr/>
          <a:lstStyle/>
          <a:p>
            <a:endParaRPr lang="en-US"/>
          </a:p>
        </p:txBody>
      </p:sp>
      <p:sp>
        <p:nvSpPr>
          <p:cNvPr id="8" name="Freeform 8"/>
          <p:cNvSpPr/>
          <p:nvPr/>
        </p:nvSpPr>
        <p:spPr>
          <a:xfrm>
            <a:off x="178732" y="5480294"/>
            <a:ext cx="4429470" cy="1776656"/>
          </a:xfrm>
          <a:custGeom>
            <a:avLst/>
            <a:gdLst/>
            <a:ahLst/>
            <a:cxnLst/>
            <a:rect l="l" t="t" r="r" b="b"/>
            <a:pathLst>
              <a:path w="4429470" h="1776656">
                <a:moveTo>
                  <a:pt x="0" y="0"/>
                </a:moveTo>
                <a:lnTo>
                  <a:pt x="4429470" y="0"/>
                </a:lnTo>
                <a:lnTo>
                  <a:pt x="4429470" y="1776655"/>
                </a:lnTo>
                <a:lnTo>
                  <a:pt x="0" y="1776655"/>
                </a:lnTo>
                <a:lnTo>
                  <a:pt x="0" y="0"/>
                </a:lnTo>
                <a:close/>
              </a:path>
            </a:pathLst>
          </a:custGeom>
          <a:blipFill>
            <a:blip r:embed="rId5"/>
            <a:stretch>
              <a:fillRect/>
            </a:stretch>
          </a:blipFill>
        </p:spPr>
        <p:txBody>
          <a:bodyPr/>
          <a:lstStyle/>
          <a:p>
            <a:endParaRPr lang="en-US"/>
          </a:p>
        </p:txBody>
      </p:sp>
      <p:sp>
        <p:nvSpPr>
          <p:cNvPr id="9" name="Freeform 9"/>
          <p:cNvSpPr/>
          <p:nvPr/>
        </p:nvSpPr>
        <p:spPr>
          <a:xfrm>
            <a:off x="14594795" y="5433845"/>
            <a:ext cx="3593316" cy="1802811"/>
          </a:xfrm>
          <a:custGeom>
            <a:avLst/>
            <a:gdLst/>
            <a:ahLst/>
            <a:cxnLst/>
            <a:rect l="l" t="t" r="r" b="b"/>
            <a:pathLst>
              <a:path w="3593316" h="1802811">
                <a:moveTo>
                  <a:pt x="0" y="0"/>
                </a:moveTo>
                <a:lnTo>
                  <a:pt x="3593316" y="0"/>
                </a:lnTo>
                <a:lnTo>
                  <a:pt x="3593316" y="1802811"/>
                </a:lnTo>
                <a:lnTo>
                  <a:pt x="0" y="1802811"/>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344743" y="-44383"/>
            <a:ext cx="18630899"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Travel Services &amp; Discounts</a:t>
            </a:r>
          </a:p>
        </p:txBody>
      </p:sp>
      <p:sp>
        <p:nvSpPr>
          <p:cNvPr id="11" name="TextBox 11"/>
          <p:cNvSpPr txBox="1"/>
          <p:nvPr/>
        </p:nvSpPr>
        <p:spPr>
          <a:xfrm>
            <a:off x="3587551" y="2055315"/>
            <a:ext cx="12145282" cy="2720350"/>
          </a:xfrm>
          <a:prstGeom prst="rect">
            <a:avLst/>
          </a:prstGeom>
        </p:spPr>
        <p:txBody>
          <a:bodyPr lIns="0" tIns="0" rIns="0" bIns="0" rtlCol="0" anchor="t">
            <a:spAutoFit/>
          </a:bodyPr>
          <a:lstStyle/>
          <a:p>
            <a:pPr algn="ctr">
              <a:lnSpc>
                <a:spcPts val="5459"/>
              </a:lnSpc>
            </a:pPr>
            <a:r>
              <a:rPr lang="en-US" sz="3899" b="1">
                <a:solidFill>
                  <a:srgbClr val="000000"/>
                </a:solidFill>
                <a:latin typeface="Roboto Condensed Bold"/>
                <a:ea typeface="Roboto Condensed Bold"/>
                <a:cs typeface="Roboto Condensed Bold"/>
                <a:sym typeface="Roboto Condensed Bold"/>
              </a:rPr>
              <a:t>Retirement is the perfect time to explore—and PASR helps you do it with ease and savings! From exciting day trips to unforgettable international adventures, we offer travel opportunities and discounts designed just for our members.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9405751" cy="1683919"/>
            <a:chOff x="0" y="0"/>
            <a:chExt cx="5110980" cy="443501"/>
          </a:xfrm>
        </p:grpSpPr>
        <p:sp>
          <p:nvSpPr>
            <p:cNvPr id="3" name="Freeform 3"/>
            <p:cNvSpPr/>
            <p:nvPr/>
          </p:nvSpPr>
          <p:spPr>
            <a:xfrm>
              <a:off x="0" y="0"/>
              <a:ext cx="5110980" cy="443501"/>
            </a:xfrm>
            <a:custGeom>
              <a:avLst/>
              <a:gdLst/>
              <a:ahLst/>
              <a:cxnLst/>
              <a:rect l="l" t="t" r="r" b="b"/>
              <a:pathLst>
                <a:path w="5110980" h="443501">
                  <a:moveTo>
                    <a:pt x="0" y="0"/>
                  </a:moveTo>
                  <a:lnTo>
                    <a:pt x="5110980" y="0"/>
                  </a:lnTo>
                  <a:lnTo>
                    <a:pt x="5110980" y="443501"/>
                  </a:lnTo>
                  <a:lnTo>
                    <a:pt x="0" y="443501"/>
                  </a:lnTo>
                  <a:close/>
                </a:path>
              </a:pathLst>
            </a:custGeom>
            <a:solidFill>
              <a:srgbClr val="1B1A17"/>
            </a:solidFill>
          </p:spPr>
          <p:txBody>
            <a:bodyPr/>
            <a:lstStyle/>
            <a:p>
              <a:endParaRPr lang="en-US"/>
            </a:p>
          </p:txBody>
        </p:sp>
        <p:sp>
          <p:nvSpPr>
            <p:cNvPr id="4" name="TextBox 4"/>
            <p:cNvSpPr txBox="1"/>
            <p:nvPr/>
          </p:nvSpPr>
          <p:spPr>
            <a:xfrm>
              <a:off x="0" y="-38100"/>
              <a:ext cx="5110980" cy="481601"/>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75560" y="1683919"/>
            <a:ext cx="18960038" cy="10665021"/>
          </a:xfrm>
          <a:custGeom>
            <a:avLst/>
            <a:gdLst/>
            <a:ahLst/>
            <a:cxnLst/>
            <a:rect l="l" t="t" r="r" b="b"/>
            <a:pathLst>
              <a:path w="18960038" h="10665021">
                <a:moveTo>
                  <a:pt x="0" y="0"/>
                </a:moveTo>
                <a:lnTo>
                  <a:pt x="18960038" y="0"/>
                </a:lnTo>
                <a:lnTo>
                  <a:pt x="18960038" y="10665021"/>
                </a:lnTo>
                <a:lnTo>
                  <a:pt x="0" y="10665021"/>
                </a:lnTo>
                <a:lnTo>
                  <a:pt x="0" y="0"/>
                </a:lnTo>
                <a:close/>
              </a:path>
            </a:pathLst>
          </a:custGeom>
          <a:blipFill>
            <a:blip r:embed="rId2">
              <a:alphaModFix amt="23000"/>
            </a:blip>
            <a:stretch>
              <a:fillRect/>
            </a:stretch>
          </a:blipFill>
        </p:spPr>
        <p:txBody>
          <a:bodyPr/>
          <a:lstStyle/>
          <a:p>
            <a:endParaRPr lang="en-US"/>
          </a:p>
        </p:txBody>
      </p:sp>
      <p:sp>
        <p:nvSpPr>
          <p:cNvPr id="6" name="Freeform 6"/>
          <p:cNvSpPr/>
          <p:nvPr/>
        </p:nvSpPr>
        <p:spPr>
          <a:xfrm>
            <a:off x="556644" y="3141819"/>
            <a:ext cx="4873791" cy="4985975"/>
          </a:xfrm>
          <a:custGeom>
            <a:avLst/>
            <a:gdLst/>
            <a:ahLst/>
            <a:cxnLst/>
            <a:rect l="l" t="t" r="r" b="b"/>
            <a:pathLst>
              <a:path w="4873791" h="4985975">
                <a:moveTo>
                  <a:pt x="0" y="0"/>
                </a:moveTo>
                <a:lnTo>
                  <a:pt x="4873791" y="0"/>
                </a:lnTo>
                <a:lnTo>
                  <a:pt x="4873791" y="4985975"/>
                </a:lnTo>
                <a:lnTo>
                  <a:pt x="0" y="4985975"/>
                </a:lnTo>
                <a:lnTo>
                  <a:pt x="0" y="0"/>
                </a:lnTo>
                <a:close/>
              </a:path>
            </a:pathLst>
          </a:custGeom>
          <a:blipFill>
            <a:blip r:embed="rId3"/>
            <a:stretch>
              <a:fillRect/>
            </a:stretch>
          </a:blipFill>
        </p:spPr>
        <p:txBody>
          <a:bodyPr/>
          <a:lstStyle/>
          <a:p>
            <a:endParaRPr lang="en-US"/>
          </a:p>
        </p:txBody>
      </p:sp>
      <p:sp>
        <p:nvSpPr>
          <p:cNvPr id="7" name="Freeform 7"/>
          <p:cNvSpPr/>
          <p:nvPr/>
        </p:nvSpPr>
        <p:spPr>
          <a:xfrm>
            <a:off x="6651147" y="3141819"/>
            <a:ext cx="4014774" cy="4933671"/>
          </a:xfrm>
          <a:custGeom>
            <a:avLst/>
            <a:gdLst/>
            <a:ahLst/>
            <a:cxnLst/>
            <a:rect l="l" t="t" r="r" b="b"/>
            <a:pathLst>
              <a:path w="4014774" h="4933671">
                <a:moveTo>
                  <a:pt x="0" y="0"/>
                </a:moveTo>
                <a:lnTo>
                  <a:pt x="4014774" y="0"/>
                </a:lnTo>
                <a:lnTo>
                  <a:pt x="4014774" y="4933671"/>
                </a:lnTo>
                <a:lnTo>
                  <a:pt x="0" y="4933671"/>
                </a:lnTo>
                <a:lnTo>
                  <a:pt x="0" y="0"/>
                </a:lnTo>
                <a:close/>
              </a:path>
            </a:pathLst>
          </a:custGeom>
          <a:blipFill>
            <a:blip r:embed="rId4"/>
            <a:stretch>
              <a:fillRect/>
            </a:stretch>
          </a:blipFill>
        </p:spPr>
        <p:txBody>
          <a:bodyPr/>
          <a:lstStyle/>
          <a:p>
            <a:endParaRPr lang="en-US"/>
          </a:p>
        </p:txBody>
      </p:sp>
      <p:sp>
        <p:nvSpPr>
          <p:cNvPr id="8" name="Freeform 8"/>
          <p:cNvSpPr/>
          <p:nvPr/>
        </p:nvSpPr>
        <p:spPr>
          <a:xfrm>
            <a:off x="11218628" y="3141819"/>
            <a:ext cx="6352563" cy="5439382"/>
          </a:xfrm>
          <a:custGeom>
            <a:avLst/>
            <a:gdLst/>
            <a:ahLst/>
            <a:cxnLst/>
            <a:rect l="l" t="t" r="r" b="b"/>
            <a:pathLst>
              <a:path w="6352563" h="5439382">
                <a:moveTo>
                  <a:pt x="0" y="0"/>
                </a:moveTo>
                <a:lnTo>
                  <a:pt x="6352563" y="0"/>
                </a:lnTo>
                <a:lnTo>
                  <a:pt x="6352563" y="5439382"/>
                </a:lnTo>
                <a:lnTo>
                  <a:pt x="0" y="5439382"/>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3187560" y="152349"/>
            <a:ext cx="13030631"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Technology Discounts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2266987" y="-1433130"/>
            <a:ext cx="21320748" cy="14405911"/>
          </a:xfrm>
          <a:custGeom>
            <a:avLst/>
            <a:gdLst/>
            <a:ahLst/>
            <a:cxnLst/>
            <a:rect l="l" t="t" r="r" b="b"/>
            <a:pathLst>
              <a:path w="21320748" h="14405911">
                <a:moveTo>
                  <a:pt x="0" y="0"/>
                </a:moveTo>
                <a:lnTo>
                  <a:pt x="21320748" y="0"/>
                </a:lnTo>
                <a:lnTo>
                  <a:pt x="21320748" y="14405911"/>
                </a:lnTo>
                <a:lnTo>
                  <a:pt x="0" y="14405911"/>
                </a:lnTo>
                <a:lnTo>
                  <a:pt x="0" y="0"/>
                </a:lnTo>
                <a:close/>
              </a:path>
            </a:pathLst>
          </a:custGeom>
          <a:blipFill>
            <a:blip r:embed="rId2">
              <a:alphaModFix amt="32999"/>
            </a:blip>
            <a:stretch>
              <a:fillRect/>
            </a:stretch>
          </a:blipFill>
        </p:spPr>
        <p:txBody>
          <a:bodyPr/>
          <a:lstStyle/>
          <a:p>
            <a:endParaRPr lang="en-US"/>
          </a:p>
        </p:txBody>
      </p:sp>
      <p:grpSp>
        <p:nvGrpSpPr>
          <p:cNvPr id="3" name="Group 3"/>
          <p:cNvGrpSpPr/>
          <p:nvPr/>
        </p:nvGrpSpPr>
        <p:grpSpPr>
          <a:xfrm>
            <a:off x="13612550" y="0"/>
            <a:ext cx="4887560" cy="1853596"/>
            <a:chOff x="0" y="0"/>
            <a:chExt cx="1287259" cy="488190"/>
          </a:xfrm>
        </p:grpSpPr>
        <p:sp>
          <p:nvSpPr>
            <p:cNvPr id="4" name="Freeform 4"/>
            <p:cNvSpPr/>
            <p:nvPr/>
          </p:nvSpPr>
          <p:spPr>
            <a:xfrm>
              <a:off x="0" y="0"/>
              <a:ext cx="1287259" cy="488190"/>
            </a:xfrm>
            <a:custGeom>
              <a:avLst/>
              <a:gdLst/>
              <a:ahLst/>
              <a:cxnLst/>
              <a:rect l="l" t="t" r="r" b="b"/>
              <a:pathLst>
                <a:path w="1287259" h="488190">
                  <a:moveTo>
                    <a:pt x="0" y="0"/>
                  </a:moveTo>
                  <a:lnTo>
                    <a:pt x="1287259" y="0"/>
                  </a:lnTo>
                  <a:lnTo>
                    <a:pt x="1287259" y="488190"/>
                  </a:lnTo>
                  <a:lnTo>
                    <a:pt x="0" y="488190"/>
                  </a:lnTo>
                  <a:close/>
                </a:path>
              </a:pathLst>
            </a:custGeom>
            <a:solidFill>
              <a:srgbClr val="1B1A17"/>
            </a:solidFill>
          </p:spPr>
          <p:txBody>
            <a:bodyPr/>
            <a:lstStyle/>
            <a:p>
              <a:endParaRPr lang="en-US"/>
            </a:p>
          </p:txBody>
        </p:sp>
        <p:sp>
          <p:nvSpPr>
            <p:cNvPr id="5" name="TextBox 5"/>
            <p:cNvSpPr txBox="1"/>
            <p:nvPr/>
          </p:nvSpPr>
          <p:spPr>
            <a:xfrm>
              <a:off x="0" y="-38100"/>
              <a:ext cx="1287259" cy="52629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144000" y="10025852"/>
            <a:ext cx="9356109" cy="745236"/>
            <a:chOff x="0" y="0"/>
            <a:chExt cx="2464160" cy="196276"/>
          </a:xfrm>
        </p:grpSpPr>
        <p:sp>
          <p:nvSpPr>
            <p:cNvPr id="7" name="Freeform 7"/>
            <p:cNvSpPr/>
            <p:nvPr/>
          </p:nvSpPr>
          <p:spPr>
            <a:xfrm>
              <a:off x="0" y="0"/>
              <a:ext cx="2464160" cy="196276"/>
            </a:xfrm>
            <a:custGeom>
              <a:avLst/>
              <a:gdLst/>
              <a:ahLst/>
              <a:cxnLst/>
              <a:rect l="l" t="t" r="r" b="b"/>
              <a:pathLst>
                <a:path w="2464160" h="196276">
                  <a:moveTo>
                    <a:pt x="0" y="0"/>
                  </a:moveTo>
                  <a:lnTo>
                    <a:pt x="2464160" y="0"/>
                  </a:lnTo>
                  <a:lnTo>
                    <a:pt x="2464160" y="196276"/>
                  </a:lnTo>
                  <a:lnTo>
                    <a:pt x="0" y="196276"/>
                  </a:lnTo>
                  <a:close/>
                </a:path>
              </a:pathLst>
            </a:custGeom>
            <a:solidFill>
              <a:srgbClr val="1B1A17"/>
            </a:solidFill>
          </p:spPr>
          <p:txBody>
            <a:bodyPr/>
            <a:lstStyle/>
            <a:p>
              <a:endParaRPr lang="en-US"/>
            </a:p>
          </p:txBody>
        </p:sp>
        <p:sp>
          <p:nvSpPr>
            <p:cNvPr id="8" name="TextBox 8"/>
            <p:cNvSpPr txBox="1"/>
            <p:nvPr/>
          </p:nvSpPr>
          <p:spPr>
            <a:xfrm>
              <a:off x="0" y="-38100"/>
              <a:ext cx="2464160" cy="23437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007990" y="-152362"/>
            <a:ext cx="3045770" cy="1781776"/>
          </a:xfrm>
          <a:custGeom>
            <a:avLst/>
            <a:gdLst/>
            <a:ahLst/>
            <a:cxnLst/>
            <a:rect l="l" t="t" r="r" b="b"/>
            <a:pathLst>
              <a:path w="3045770" h="1781776">
                <a:moveTo>
                  <a:pt x="0" y="0"/>
                </a:moveTo>
                <a:lnTo>
                  <a:pt x="3045771" y="0"/>
                </a:lnTo>
                <a:lnTo>
                  <a:pt x="3045771" y="1781776"/>
                </a:lnTo>
                <a:lnTo>
                  <a:pt x="0" y="1781776"/>
                </a:lnTo>
                <a:lnTo>
                  <a:pt x="0" y="0"/>
                </a:lnTo>
                <a:close/>
              </a:path>
            </a:pathLst>
          </a:custGeom>
          <a:blipFill>
            <a:blip r:embed="rId3">
              <a:alphaModFix amt="24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822055" y="403927"/>
            <a:ext cx="4396272" cy="1045743"/>
          </a:xfrm>
          <a:custGeom>
            <a:avLst/>
            <a:gdLst/>
            <a:ahLst/>
            <a:cxnLst/>
            <a:rect l="l" t="t" r="r" b="b"/>
            <a:pathLst>
              <a:path w="4396272" h="1045743">
                <a:moveTo>
                  <a:pt x="0" y="0"/>
                </a:moveTo>
                <a:lnTo>
                  <a:pt x="4396271" y="0"/>
                </a:lnTo>
                <a:lnTo>
                  <a:pt x="4396271" y="1045742"/>
                </a:lnTo>
                <a:lnTo>
                  <a:pt x="0" y="1045742"/>
                </a:lnTo>
                <a:lnTo>
                  <a:pt x="0" y="0"/>
                </a:lnTo>
                <a:close/>
              </a:path>
            </a:pathLst>
          </a:custGeom>
          <a:blipFill>
            <a:blip r:embed="rId5"/>
            <a:stretch>
              <a:fillRect/>
            </a:stretch>
          </a:blipFill>
        </p:spPr>
        <p:txBody>
          <a:bodyPr/>
          <a:lstStyle/>
          <a:p>
            <a:endParaRPr lang="en-US"/>
          </a:p>
        </p:txBody>
      </p:sp>
      <p:grpSp>
        <p:nvGrpSpPr>
          <p:cNvPr id="11" name="Group 11"/>
          <p:cNvGrpSpPr/>
          <p:nvPr/>
        </p:nvGrpSpPr>
        <p:grpSpPr>
          <a:xfrm>
            <a:off x="471532" y="2080545"/>
            <a:ext cx="17520934" cy="6115296"/>
            <a:chOff x="0" y="0"/>
            <a:chExt cx="4614567" cy="1610613"/>
          </a:xfrm>
        </p:grpSpPr>
        <p:sp>
          <p:nvSpPr>
            <p:cNvPr id="12" name="Freeform 12"/>
            <p:cNvSpPr/>
            <p:nvPr/>
          </p:nvSpPr>
          <p:spPr>
            <a:xfrm>
              <a:off x="0" y="0"/>
              <a:ext cx="4614567" cy="1610613"/>
            </a:xfrm>
            <a:custGeom>
              <a:avLst/>
              <a:gdLst/>
              <a:ahLst/>
              <a:cxnLst/>
              <a:rect l="l" t="t" r="r" b="b"/>
              <a:pathLst>
                <a:path w="4614567" h="1610613">
                  <a:moveTo>
                    <a:pt x="0" y="0"/>
                  </a:moveTo>
                  <a:lnTo>
                    <a:pt x="4614567" y="0"/>
                  </a:lnTo>
                  <a:lnTo>
                    <a:pt x="4614567" y="1610613"/>
                  </a:lnTo>
                  <a:lnTo>
                    <a:pt x="0" y="1610613"/>
                  </a:lnTo>
                  <a:close/>
                </a:path>
              </a:pathLst>
            </a:custGeom>
            <a:solidFill>
              <a:srgbClr val="F2F3FC"/>
            </a:solidFill>
            <a:ln w="57150" cap="sq">
              <a:solidFill>
                <a:srgbClr val="000000"/>
              </a:solidFill>
              <a:prstDash val="solid"/>
              <a:miter/>
            </a:ln>
          </p:spPr>
          <p:txBody>
            <a:bodyPr/>
            <a:lstStyle/>
            <a:p>
              <a:endParaRPr lang="en-US"/>
            </a:p>
          </p:txBody>
        </p:sp>
        <p:sp>
          <p:nvSpPr>
            <p:cNvPr id="13" name="TextBox 13"/>
            <p:cNvSpPr txBox="1"/>
            <p:nvPr/>
          </p:nvSpPr>
          <p:spPr>
            <a:xfrm>
              <a:off x="0" y="-38100"/>
              <a:ext cx="4614567" cy="164871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88424" y="2183077"/>
            <a:ext cx="16970876" cy="6447791"/>
          </a:xfrm>
          <a:prstGeom prst="rect">
            <a:avLst/>
          </a:prstGeom>
        </p:spPr>
        <p:txBody>
          <a:bodyPr lIns="0" tIns="0" rIns="0" bIns="0" rtlCol="0" anchor="t">
            <a:spAutoFit/>
          </a:bodyPr>
          <a:lstStyle/>
          <a:p>
            <a:pPr marL="715964" lvl="1" indent="-357982" algn="l">
              <a:lnSpc>
                <a:spcPts val="4642"/>
              </a:lnSpc>
              <a:buFont typeface="Arial"/>
              <a:buChar char="•"/>
            </a:pPr>
            <a:r>
              <a:rPr lang="en-US" sz="3316" dirty="0">
                <a:solidFill>
                  <a:srgbClr val="000000"/>
                </a:solidFill>
                <a:latin typeface="Roboto Condensed"/>
                <a:ea typeface="Roboto Condensed"/>
                <a:cs typeface="Roboto Condensed"/>
                <a:sym typeface="Roboto Condensed"/>
              </a:rPr>
              <a:t>Founded on </a:t>
            </a:r>
            <a:r>
              <a:rPr lang="en-US" sz="3316" b="1" i="1" dirty="0">
                <a:solidFill>
                  <a:srgbClr val="CE1242"/>
                </a:solidFill>
                <a:latin typeface="Roboto Condensed Bold Italics"/>
                <a:ea typeface="Roboto Condensed Bold Italics"/>
                <a:cs typeface="Roboto Condensed Bold Italics"/>
                <a:sym typeface="Roboto Condensed Bold Italics"/>
              </a:rPr>
              <a:t>December 28, 1937,</a:t>
            </a:r>
            <a:r>
              <a:rPr lang="en-US" sz="3316" dirty="0">
                <a:solidFill>
                  <a:srgbClr val="000000"/>
                </a:solidFill>
                <a:latin typeface="Roboto Condensed"/>
                <a:ea typeface="Roboto Condensed"/>
                <a:cs typeface="Roboto Condensed"/>
                <a:sym typeface="Roboto Condensed"/>
              </a:rPr>
              <a:t> by a group of </a:t>
            </a:r>
            <a:r>
              <a:rPr lang="en-US" sz="3316" b="1" dirty="0">
                <a:solidFill>
                  <a:srgbClr val="CE1242"/>
                </a:solidFill>
                <a:latin typeface="Roboto Condensed Bold"/>
                <a:ea typeface="Roboto Condensed Bold"/>
                <a:cs typeface="Roboto Condensed Bold"/>
                <a:sym typeface="Roboto Condensed Bold"/>
              </a:rPr>
              <a:t>9 retired educators</a:t>
            </a:r>
          </a:p>
          <a:p>
            <a:pPr marL="715964" lvl="1" indent="-357982" algn="l">
              <a:lnSpc>
                <a:spcPts val="4642"/>
              </a:lnSpc>
              <a:buFont typeface="Arial"/>
              <a:buChar char="•"/>
            </a:pPr>
            <a:r>
              <a:rPr lang="en-US" sz="3316" dirty="0">
                <a:solidFill>
                  <a:srgbClr val="000000"/>
                </a:solidFill>
                <a:latin typeface="Roboto Condensed"/>
                <a:ea typeface="Roboto Condensed"/>
                <a:cs typeface="Roboto Condensed"/>
                <a:sym typeface="Roboto Condensed"/>
              </a:rPr>
              <a:t>Comprised of a state association and local chapters across Pennsylvania (and a few out-of-state chapters)</a:t>
            </a:r>
          </a:p>
          <a:p>
            <a:pPr marL="715964" lvl="1" indent="-357982" algn="l">
              <a:lnSpc>
                <a:spcPts val="4642"/>
              </a:lnSpc>
              <a:buFont typeface="Arial"/>
              <a:buChar char="•"/>
            </a:pPr>
            <a:r>
              <a:rPr lang="en-US" sz="3316" dirty="0">
                <a:solidFill>
                  <a:srgbClr val="000000"/>
                </a:solidFill>
                <a:latin typeface="Roboto Condensed"/>
                <a:ea typeface="Roboto Condensed"/>
                <a:cs typeface="Roboto Condensed"/>
                <a:sym typeface="Roboto Condensed"/>
              </a:rPr>
              <a:t>Our purpose is </a:t>
            </a:r>
            <a:r>
              <a:rPr lang="en-US" sz="3316" b="1" dirty="0">
                <a:solidFill>
                  <a:srgbClr val="000000"/>
                </a:solidFill>
                <a:latin typeface="Roboto Condensed Bold"/>
                <a:ea typeface="Roboto Condensed Bold"/>
                <a:cs typeface="Roboto Condensed Bold"/>
                <a:sym typeface="Roboto Condensed Bold"/>
              </a:rPr>
              <a:t>“to serve others in need and help one another enjoy retirement.”</a:t>
            </a:r>
          </a:p>
          <a:p>
            <a:pPr marL="715964" lvl="1" indent="-357982" algn="l">
              <a:lnSpc>
                <a:spcPts val="4642"/>
              </a:lnSpc>
              <a:buFont typeface="Arial"/>
              <a:buChar char="•"/>
            </a:pPr>
            <a:r>
              <a:rPr lang="en-US" sz="3316" dirty="0">
                <a:solidFill>
                  <a:srgbClr val="000000"/>
                </a:solidFill>
                <a:latin typeface="Roboto Condensed"/>
                <a:ea typeface="Roboto Condensed"/>
                <a:cs typeface="Roboto Condensed"/>
                <a:sym typeface="Roboto Condensed"/>
              </a:rPr>
              <a:t>Governed by a </a:t>
            </a:r>
            <a:r>
              <a:rPr lang="en-US" sz="3316" b="1" dirty="0">
                <a:solidFill>
                  <a:srgbClr val="CE1242"/>
                </a:solidFill>
                <a:latin typeface="Roboto Condensed Bold"/>
                <a:ea typeface="Roboto Condensed Bold"/>
                <a:cs typeface="Roboto Condensed"/>
                <a:sym typeface="Roboto Condensed Bold"/>
              </a:rPr>
              <a:t>19</a:t>
            </a:r>
            <a:r>
              <a:rPr lang="en-US" sz="3316" b="1" dirty="0">
                <a:solidFill>
                  <a:srgbClr val="CE1242"/>
                </a:solidFill>
                <a:latin typeface="Roboto Condensed Bold"/>
                <a:ea typeface="Roboto Condensed Bold"/>
                <a:cs typeface="Roboto Condensed Bold"/>
                <a:sym typeface="Roboto Condensed Bold"/>
              </a:rPr>
              <a:t>-member volunteer Board of Directors</a:t>
            </a:r>
            <a:r>
              <a:rPr lang="en-US" sz="3316" dirty="0">
                <a:solidFill>
                  <a:srgbClr val="000000"/>
                </a:solidFill>
                <a:latin typeface="Roboto Condensed"/>
                <a:ea typeface="Roboto Condensed"/>
                <a:cs typeface="Roboto Condensed"/>
                <a:sym typeface="Roboto Condensed"/>
              </a:rPr>
              <a:t> from across Pennsylvania</a:t>
            </a:r>
          </a:p>
          <a:p>
            <a:pPr marL="715964" lvl="1" indent="-357982" algn="l">
              <a:lnSpc>
                <a:spcPts val="4642"/>
              </a:lnSpc>
              <a:buFont typeface="Arial"/>
              <a:buChar char="•"/>
            </a:pPr>
            <a:r>
              <a:rPr lang="en-US" sz="3316" dirty="0">
                <a:solidFill>
                  <a:srgbClr val="000000"/>
                </a:solidFill>
                <a:latin typeface="Roboto Condensed"/>
                <a:ea typeface="Roboto Condensed"/>
                <a:cs typeface="Roboto Condensed"/>
                <a:sym typeface="Roboto Condensed"/>
              </a:rPr>
              <a:t>Driven by topic-focused committees, such as:</a:t>
            </a:r>
          </a:p>
          <a:p>
            <a:pPr marL="1431929" lvl="2" indent="-477310" algn="l">
              <a:lnSpc>
                <a:spcPts val="4642"/>
              </a:lnSpc>
              <a:buFont typeface="Arial"/>
              <a:buChar char="⚬"/>
            </a:pPr>
            <a:r>
              <a:rPr lang="en-US" sz="3316" dirty="0">
                <a:solidFill>
                  <a:srgbClr val="000000"/>
                </a:solidFill>
                <a:latin typeface="Roboto Condensed"/>
                <a:ea typeface="Roboto Condensed"/>
                <a:cs typeface="Roboto Condensed"/>
                <a:sym typeface="Roboto Condensed"/>
              </a:rPr>
              <a:t>Legislative Advocacy</a:t>
            </a:r>
          </a:p>
          <a:p>
            <a:pPr marL="1431929" lvl="2" indent="-477310" algn="l">
              <a:lnSpc>
                <a:spcPts val="4642"/>
              </a:lnSpc>
              <a:buFont typeface="Arial"/>
              <a:buChar char="⚬"/>
            </a:pPr>
            <a:r>
              <a:rPr lang="en-US" sz="3316" dirty="0">
                <a:solidFill>
                  <a:srgbClr val="000000"/>
                </a:solidFill>
                <a:latin typeface="Roboto Condensed"/>
                <a:ea typeface="Roboto Condensed"/>
                <a:cs typeface="Roboto Condensed"/>
                <a:sym typeface="Roboto Condensed"/>
              </a:rPr>
              <a:t>Educational Support</a:t>
            </a:r>
          </a:p>
          <a:p>
            <a:pPr marL="1431929" lvl="2" indent="-477310" algn="l">
              <a:lnSpc>
                <a:spcPts val="4642"/>
              </a:lnSpc>
              <a:buFont typeface="Arial"/>
              <a:buChar char="⚬"/>
            </a:pPr>
            <a:r>
              <a:rPr lang="en-US" sz="3316" dirty="0">
                <a:solidFill>
                  <a:srgbClr val="000000"/>
                </a:solidFill>
                <a:latin typeface="Roboto Condensed"/>
                <a:ea typeface="Roboto Condensed"/>
                <a:cs typeface="Roboto Condensed"/>
                <a:sym typeface="Roboto Condensed"/>
              </a:rPr>
              <a:t>Community Service</a:t>
            </a:r>
          </a:p>
          <a:p>
            <a:pPr marL="715964" lvl="1" indent="-357982" algn="l">
              <a:lnSpc>
                <a:spcPts val="4642"/>
              </a:lnSpc>
              <a:buFont typeface="Arial"/>
              <a:buChar char="•"/>
            </a:pPr>
            <a:r>
              <a:rPr lang="en-US" sz="3316" dirty="0">
                <a:solidFill>
                  <a:srgbClr val="000000"/>
                </a:solidFill>
                <a:latin typeface="Roboto Condensed"/>
                <a:ea typeface="Roboto Condensed"/>
                <a:cs typeface="Roboto Condensed"/>
                <a:sym typeface="Roboto Condensed"/>
              </a:rPr>
              <a:t>Supported by a </a:t>
            </a:r>
            <a:r>
              <a:rPr lang="en-US" sz="3316" b="1" dirty="0">
                <a:solidFill>
                  <a:srgbClr val="CE1242"/>
                </a:solidFill>
                <a:latin typeface="Roboto Condensed Bold"/>
                <a:ea typeface="Roboto Condensed Bold"/>
                <a:cs typeface="Roboto Condensed Bold"/>
                <a:sym typeface="Roboto Condensed Bold"/>
              </a:rPr>
              <a:t>dedicated staff of 7</a:t>
            </a:r>
            <a:r>
              <a:rPr lang="en-US" sz="3316" dirty="0">
                <a:solidFill>
                  <a:srgbClr val="CE1242"/>
                </a:solidFill>
                <a:latin typeface="Roboto Condensed"/>
                <a:ea typeface="Roboto Condensed"/>
                <a:cs typeface="Roboto Condensed"/>
                <a:sym typeface="Roboto Condensed"/>
              </a:rPr>
              <a:t> </a:t>
            </a:r>
            <a:r>
              <a:rPr lang="en-US" sz="3316" dirty="0">
                <a:solidFill>
                  <a:srgbClr val="000000"/>
                </a:solidFill>
                <a:latin typeface="Roboto Condensed"/>
                <a:ea typeface="Roboto Condensed"/>
                <a:cs typeface="Roboto Condensed"/>
                <a:sym typeface="Roboto Condensed"/>
              </a:rPr>
              <a:t>based in Mechanicsburg, PA</a:t>
            </a:r>
          </a:p>
          <a:p>
            <a:pPr algn="just">
              <a:lnSpc>
                <a:spcPts val="4642"/>
              </a:lnSpc>
            </a:pPr>
            <a:endParaRPr lang="en-US" sz="3316" dirty="0">
              <a:solidFill>
                <a:srgbClr val="000000"/>
              </a:solidFill>
              <a:latin typeface="Roboto Condensed"/>
              <a:ea typeface="Roboto Condensed"/>
              <a:cs typeface="Roboto Condensed"/>
              <a:sym typeface="Roboto Condensed"/>
            </a:endParaRPr>
          </a:p>
        </p:txBody>
      </p:sp>
      <p:sp>
        <p:nvSpPr>
          <p:cNvPr id="15" name="Freeform 15"/>
          <p:cNvSpPr/>
          <p:nvPr/>
        </p:nvSpPr>
        <p:spPr>
          <a:xfrm>
            <a:off x="11968483" y="5138194"/>
            <a:ext cx="5562392" cy="4613052"/>
          </a:xfrm>
          <a:custGeom>
            <a:avLst/>
            <a:gdLst/>
            <a:ahLst/>
            <a:cxnLst/>
            <a:rect l="l" t="t" r="r" b="b"/>
            <a:pathLst>
              <a:path w="5562392" h="4613052">
                <a:moveTo>
                  <a:pt x="0" y="0"/>
                </a:moveTo>
                <a:lnTo>
                  <a:pt x="5562393" y="0"/>
                </a:lnTo>
                <a:lnTo>
                  <a:pt x="5562393" y="4613052"/>
                </a:lnTo>
                <a:lnTo>
                  <a:pt x="0" y="4613052"/>
                </a:lnTo>
                <a:lnTo>
                  <a:pt x="0" y="0"/>
                </a:lnTo>
                <a:close/>
              </a:path>
            </a:pathLst>
          </a:custGeom>
          <a:blipFill>
            <a:blip r:embed="rId6"/>
            <a:stretch>
              <a:fillRect t="-36162" b="-24610"/>
            </a:stretch>
          </a:blipFill>
          <a:ln w="133350" cap="sq">
            <a:solidFill>
              <a:srgbClr val="000000"/>
            </a:solidFill>
            <a:prstDash val="solid"/>
            <a:miter/>
          </a:ln>
        </p:spPr>
        <p:txBody>
          <a:bodyPr/>
          <a:lstStyle/>
          <a:p>
            <a:endParaRPr lang="en-US"/>
          </a:p>
        </p:txBody>
      </p:sp>
      <p:sp>
        <p:nvSpPr>
          <p:cNvPr id="16" name="TextBox 16"/>
          <p:cNvSpPr txBox="1"/>
          <p:nvPr/>
        </p:nvSpPr>
        <p:spPr>
          <a:xfrm>
            <a:off x="288424" y="475646"/>
            <a:ext cx="6907801" cy="1377949"/>
          </a:xfrm>
          <a:prstGeom prst="rect">
            <a:avLst/>
          </a:prstGeom>
        </p:spPr>
        <p:txBody>
          <a:bodyPr lIns="0" tIns="0" rIns="0" bIns="0" rtlCol="0" anchor="t">
            <a:spAutoFit/>
          </a:bodyPr>
          <a:lstStyle/>
          <a:p>
            <a:pPr algn="l">
              <a:lnSpc>
                <a:spcPts val="11200"/>
              </a:lnSpc>
            </a:pPr>
            <a:r>
              <a:rPr lang="en-US" sz="8000" b="1">
                <a:solidFill>
                  <a:srgbClr val="000000"/>
                </a:solidFill>
                <a:latin typeface="Raleway Heavy"/>
                <a:ea typeface="Raleway Heavy"/>
                <a:cs typeface="Raleway Heavy"/>
                <a:sym typeface="Raleway Heavy"/>
              </a:rPr>
              <a:t>Who We Are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9433856" cy="1346664"/>
            <a:chOff x="0" y="0"/>
            <a:chExt cx="5118382" cy="354677"/>
          </a:xfrm>
        </p:grpSpPr>
        <p:sp>
          <p:nvSpPr>
            <p:cNvPr id="3" name="Freeform 3"/>
            <p:cNvSpPr/>
            <p:nvPr/>
          </p:nvSpPr>
          <p:spPr>
            <a:xfrm>
              <a:off x="0" y="0"/>
              <a:ext cx="5118382" cy="354677"/>
            </a:xfrm>
            <a:custGeom>
              <a:avLst/>
              <a:gdLst/>
              <a:ahLst/>
              <a:cxnLst/>
              <a:rect l="l" t="t" r="r" b="b"/>
              <a:pathLst>
                <a:path w="5118382" h="354677">
                  <a:moveTo>
                    <a:pt x="0" y="0"/>
                  </a:moveTo>
                  <a:lnTo>
                    <a:pt x="5118382" y="0"/>
                  </a:lnTo>
                  <a:lnTo>
                    <a:pt x="5118382" y="354677"/>
                  </a:lnTo>
                  <a:lnTo>
                    <a:pt x="0" y="354677"/>
                  </a:lnTo>
                  <a:close/>
                </a:path>
              </a:pathLst>
            </a:custGeom>
            <a:solidFill>
              <a:srgbClr val="1B1A17"/>
            </a:solidFill>
          </p:spPr>
          <p:txBody>
            <a:bodyPr/>
            <a:lstStyle/>
            <a:p>
              <a:endParaRPr lang="en-US"/>
            </a:p>
          </p:txBody>
        </p:sp>
        <p:sp>
          <p:nvSpPr>
            <p:cNvPr id="4" name="TextBox 4"/>
            <p:cNvSpPr txBox="1"/>
            <p:nvPr/>
          </p:nvSpPr>
          <p:spPr>
            <a:xfrm>
              <a:off x="0" y="-38100"/>
              <a:ext cx="5118382" cy="39277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1346664"/>
            <a:ext cx="18557385" cy="12261836"/>
          </a:xfrm>
          <a:custGeom>
            <a:avLst/>
            <a:gdLst/>
            <a:ahLst/>
            <a:cxnLst/>
            <a:rect l="l" t="t" r="r" b="b"/>
            <a:pathLst>
              <a:path w="18557385" h="12261836">
                <a:moveTo>
                  <a:pt x="0" y="0"/>
                </a:moveTo>
                <a:lnTo>
                  <a:pt x="18557385" y="0"/>
                </a:lnTo>
                <a:lnTo>
                  <a:pt x="18557385" y="12261835"/>
                </a:lnTo>
                <a:lnTo>
                  <a:pt x="0" y="12261835"/>
                </a:lnTo>
                <a:lnTo>
                  <a:pt x="0" y="0"/>
                </a:lnTo>
                <a:close/>
              </a:path>
            </a:pathLst>
          </a:custGeom>
          <a:blipFill>
            <a:blip r:embed="rId2">
              <a:alphaModFix amt="21999"/>
            </a:blip>
            <a:stretch>
              <a:fillRect t="-832"/>
            </a:stretch>
          </a:blipFill>
        </p:spPr>
        <p:txBody>
          <a:bodyPr/>
          <a:lstStyle/>
          <a:p>
            <a:endParaRPr lang="en-US"/>
          </a:p>
        </p:txBody>
      </p:sp>
      <p:sp>
        <p:nvSpPr>
          <p:cNvPr id="6" name="Freeform 6"/>
          <p:cNvSpPr/>
          <p:nvPr/>
        </p:nvSpPr>
        <p:spPr>
          <a:xfrm>
            <a:off x="13081616" y="5269763"/>
            <a:ext cx="5206384" cy="4835429"/>
          </a:xfrm>
          <a:custGeom>
            <a:avLst/>
            <a:gdLst/>
            <a:ahLst/>
            <a:cxnLst/>
            <a:rect l="l" t="t" r="r" b="b"/>
            <a:pathLst>
              <a:path w="5206384" h="4835429">
                <a:moveTo>
                  <a:pt x="0" y="0"/>
                </a:moveTo>
                <a:lnTo>
                  <a:pt x="5206384" y="0"/>
                </a:lnTo>
                <a:lnTo>
                  <a:pt x="5206384" y="4835428"/>
                </a:lnTo>
                <a:lnTo>
                  <a:pt x="0" y="4835428"/>
                </a:lnTo>
                <a:lnTo>
                  <a:pt x="0" y="0"/>
                </a:lnTo>
                <a:close/>
              </a:path>
            </a:pathLst>
          </a:custGeom>
          <a:blipFill>
            <a:blip r:embed="rId3"/>
            <a:stretch>
              <a:fillRect/>
            </a:stretch>
          </a:blipFill>
        </p:spPr>
        <p:txBody>
          <a:bodyPr/>
          <a:lstStyle/>
          <a:p>
            <a:endParaRPr lang="en-US"/>
          </a:p>
        </p:txBody>
      </p:sp>
      <p:sp>
        <p:nvSpPr>
          <p:cNvPr id="7" name="Freeform 7"/>
          <p:cNvSpPr/>
          <p:nvPr/>
        </p:nvSpPr>
        <p:spPr>
          <a:xfrm>
            <a:off x="127394" y="7767270"/>
            <a:ext cx="6340126" cy="2337921"/>
          </a:xfrm>
          <a:custGeom>
            <a:avLst/>
            <a:gdLst/>
            <a:ahLst/>
            <a:cxnLst/>
            <a:rect l="l" t="t" r="r" b="b"/>
            <a:pathLst>
              <a:path w="6340126" h="2337921">
                <a:moveTo>
                  <a:pt x="0" y="0"/>
                </a:moveTo>
                <a:lnTo>
                  <a:pt x="6340126" y="0"/>
                </a:lnTo>
                <a:lnTo>
                  <a:pt x="6340126" y="2337921"/>
                </a:lnTo>
                <a:lnTo>
                  <a:pt x="0" y="2337921"/>
                </a:lnTo>
                <a:lnTo>
                  <a:pt x="0" y="0"/>
                </a:lnTo>
                <a:close/>
              </a:path>
            </a:pathLst>
          </a:custGeom>
          <a:blipFill>
            <a:blip r:embed="rId4"/>
            <a:stretch>
              <a:fillRect/>
            </a:stretch>
          </a:blipFill>
        </p:spPr>
        <p:txBody>
          <a:bodyPr/>
          <a:lstStyle/>
          <a:p>
            <a:endParaRPr lang="en-US"/>
          </a:p>
        </p:txBody>
      </p:sp>
      <p:sp>
        <p:nvSpPr>
          <p:cNvPr id="8" name="Freeform 8"/>
          <p:cNvSpPr/>
          <p:nvPr/>
        </p:nvSpPr>
        <p:spPr>
          <a:xfrm>
            <a:off x="8014025" y="1491325"/>
            <a:ext cx="4512336" cy="2594593"/>
          </a:xfrm>
          <a:custGeom>
            <a:avLst/>
            <a:gdLst/>
            <a:ahLst/>
            <a:cxnLst/>
            <a:rect l="l" t="t" r="r" b="b"/>
            <a:pathLst>
              <a:path w="4512336" h="2594593">
                <a:moveTo>
                  <a:pt x="0" y="0"/>
                </a:moveTo>
                <a:lnTo>
                  <a:pt x="4512336" y="0"/>
                </a:lnTo>
                <a:lnTo>
                  <a:pt x="4512336" y="2594593"/>
                </a:lnTo>
                <a:lnTo>
                  <a:pt x="0" y="2594593"/>
                </a:lnTo>
                <a:lnTo>
                  <a:pt x="0" y="0"/>
                </a:lnTo>
                <a:close/>
              </a:path>
            </a:pathLst>
          </a:custGeom>
          <a:blipFill>
            <a:blip r:embed="rId5"/>
            <a:stretch>
              <a:fillRect/>
            </a:stretch>
          </a:blipFill>
        </p:spPr>
        <p:txBody>
          <a:bodyPr/>
          <a:lstStyle/>
          <a:p>
            <a:endParaRPr lang="en-US"/>
          </a:p>
        </p:txBody>
      </p:sp>
      <p:sp>
        <p:nvSpPr>
          <p:cNvPr id="9" name="Freeform 9"/>
          <p:cNvSpPr/>
          <p:nvPr/>
        </p:nvSpPr>
        <p:spPr>
          <a:xfrm>
            <a:off x="8353466" y="6857134"/>
            <a:ext cx="5381192" cy="4158194"/>
          </a:xfrm>
          <a:custGeom>
            <a:avLst/>
            <a:gdLst/>
            <a:ahLst/>
            <a:cxnLst/>
            <a:rect l="l" t="t" r="r" b="b"/>
            <a:pathLst>
              <a:path w="5381192" h="4158194">
                <a:moveTo>
                  <a:pt x="0" y="0"/>
                </a:moveTo>
                <a:lnTo>
                  <a:pt x="5381192" y="0"/>
                </a:lnTo>
                <a:lnTo>
                  <a:pt x="5381192" y="4158194"/>
                </a:lnTo>
                <a:lnTo>
                  <a:pt x="0" y="4158194"/>
                </a:lnTo>
                <a:lnTo>
                  <a:pt x="0" y="0"/>
                </a:lnTo>
                <a:close/>
              </a:path>
            </a:pathLst>
          </a:custGeom>
          <a:blipFill>
            <a:blip r:embed="rId6"/>
            <a:stretch>
              <a:fillRect/>
            </a:stretch>
          </a:blipFill>
        </p:spPr>
        <p:txBody>
          <a:bodyPr/>
          <a:lstStyle/>
          <a:p>
            <a:endParaRPr lang="en-US"/>
          </a:p>
        </p:txBody>
      </p:sp>
      <p:sp>
        <p:nvSpPr>
          <p:cNvPr id="10" name="Freeform 10"/>
          <p:cNvSpPr/>
          <p:nvPr/>
        </p:nvSpPr>
        <p:spPr>
          <a:xfrm>
            <a:off x="5258633" y="4527413"/>
            <a:ext cx="2825448" cy="2842117"/>
          </a:xfrm>
          <a:custGeom>
            <a:avLst/>
            <a:gdLst/>
            <a:ahLst/>
            <a:cxnLst/>
            <a:rect l="l" t="t" r="r" b="b"/>
            <a:pathLst>
              <a:path w="2825448" h="2842117">
                <a:moveTo>
                  <a:pt x="0" y="0"/>
                </a:moveTo>
                <a:lnTo>
                  <a:pt x="2825448" y="0"/>
                </a:lnTo>
                <a:lnTo>
                  <a:pt x="2825448" y="2842117"/>
                </a:lnTo>
                <a:lnTo>
                  <a:pt x="0" y="2842117"/>
                </a:lnTo>
                <a:lnTo>
                  <a:pt x="0" y="0"/>
                </a:lnTo>
                <a:close/>
              </a:path>
            </a:pathLst>
          </a:custGeom>
          <a:blipFill>
            <a:blip r:embed="rId7"/>
            <a:stretch>
              <a:fillRect/>
            </a:stretch>
          </a:blipFill>
        </p:spPr>
        <p:txBody>
          <a:bodyPr/>
          <a:lstStyle/>
          <a:p>
            <a:endParaRPr lang="en-US"/>
          </a:p>
        </p:txBody>
      </p:sp>
      <p:sp>
        <p:nvSpPr>
          <p:cNvPr id="11" name="Freeform 11"/>
          <p:cNvSpPr/>
          <p:nvPr/>
        </p:nvSpPr>
        <p:spPr>
          <a:xfrm>
            <a:off x="1844452" y="1043394"/>
            <a:ext cx="5080297" cy="3086280"/>
          </a:xfrm>
          <a:custGeom>
            <a:avLst/>
            <a:gdLst/>
            <a:ahLst/>
            <a:cxnLst/>
            <a:rect l="l" t="t" r="r" b="b"/>
            <a:pathLst>
              <a:path w="5080297" h="3086280">
                <a:moveTo>
                  <a:pt x="0" y="0"/>
                </a:moveTo>
                <a:lnTo>
                  <a:pt x="5080297" y="0"/>
                </a:lnTo>
                <a:lnTo>
                  <a:pt x="5080297" y="3086280"/>
                </a:lnTo>
                <a:lnTo>
                  <a:pt x="0" y="3086280"/>
                </a:lnTo>
                <a:lnTo>
                  <a:pt x="0" y="0"/>
                </a:lnTo>
                <a:close/>
              </a:path>
            </a:pathLst>
          </a:custGeom>
          <a:blipFill>
            <a:blip r:embed="rId8"/>
            <a:stretch>
              <a:fillRect/>
            </a:stretch>
          </a:blipFill>
        </p:spPr>
        <p:txBody>
          <a:bodyPr/>
          <a:lstStyle/>
          <a:p>
            <a:endParaRPr lang="en-US"/>
          </a:p>
        </p:txBody>
      </p:sp>
      <p:sp>
        <p:nvSpPr>
          <p:cNvPr id="12" name="Freeform 12"/>
          <p:cNvSpPr/>
          <p:nvPr/>
        </p:nvSpPr>
        <p:spPr>
          <a:xfrm>
            <a:off x="14007660" y="1580320"/>
            <a:ext cx="4549726" cy="4093045"/>
          </a:xfrm>
          <a:custGeom>
            <a:avLst/>
            <a:gdLst/>
            <a:ahLst/>
            <a:cxnLst/>
            <a:rect l="l" t="t" r="r" b="b"/>
            <a:pathLst>
              <a:path w="4549726" h="4093045">
                <a:moveTo>
                  <a:pt x="0" y="0"/>
                </a:moveTo>
                <a:lnTo>
                  <a:pt x="4549725" y="0"/>
                </a:lnTo>
                <a:lnTo>
                  <a:pt x="4549725" y="4093045"/>
                </a:lnTo>
                <a:lnTo>
                  <a:pt x="0" y="4093045"/>
                </a:lnTo>
                <a:lnTo>
                  <a:pt x="0" y="0"/>
                </a:lnTo>
                <a:close/>
              </a:path>
            </a:pathLst>
          </a:custGeom>
          <a:blipFill>
            <a:blip r:embed="rId9"/>
            <a:stretch>
              <a:fillRect l="-30521" t="-34215" r="-21758" b="-35054"/>
            </a:stretch>
          </a:blipFill>
        </p:spPr>
        <p:txBody>
          <a:bodyPr/>
          <a:lstStyle/>
          <a:p>
            <a:endParaRPr lang="en-US"/>
          </a:p>
        </p:txBody>
      </p:sp>
      <p:sp>
        <p:nvSpPr>
          <p:cNvPr id="13" name="Freeform 13"/>
          <p:cNvSpPr/>
          <p:nvPr/>
        </p:nvSpPr>
        <p:spPr>
          <a:xfrm>
            <a:off x="8014026" y="3939347"/>
            <a:ext cx="6457254" cy="4581658"/>
          </a:xfrm>
          <a:custGeom>
            <a:avLst/>
            <a:gdLst/>
            <a:ahLst/>
            <a:cxnLst/>
            <a:rect l="l" t="t" r="r" b="b"/>
            <a:pathLst>
              <a:path w="6457254" h="4581658">
                <a:moveTo>
                  <a:pt x="0" y="0"/>
                </a:moveTo>
                <a:lnTo>
                  <a:pt x="6457254" y="0"/>
                </a:lnTo>
                <a:lnTo>
                  <a:pt x="6457254" y="4581658"/>
                </a:lnTo>
                <a:lnTo>
                  <a:pt x="0" y="4581658"/>
                </a:lnTo>
                <a:lnTo>
                  <a:pt x="0" y="0"/>
                </a:lnTo>
                <a:close/>
              </a:path>
            </a:pathLst>
          </a:custGeom>
          <a:blipFill>
            <a:blip r:embed="rId10"/>
            <a:stretch>
              <a:fillRect l="-3664" r="-22475"/>
            </a:stretch>
          </a:blipFill>
        </p:spPr>
        <p:txBody>
          <a:bodyPr/>
          <a:lstStyle/>
          <a:p>
            <a:endParaRPr lang="en-US"/>
          </a:p>
        </p:txBody>
      </p:sp>
      <p:sp>
        <p:nvSpPr>
          <p:cNvPr id="14" name="Freeform 14"/>
          <p:cNvSpPr/>
          <p:nvPr/>
        </p:nvSpPr>
        <p:spPr>
          <a:xfrm>
            <a:off x="297638" y="3626843"/>
            <a:ext cx="4605750" cy="4214262"/>
          </a:xfrm>
          <a:custGeom>
            <a:avLst/>
            <a:gdLst/>
            <a:ahLst/>
            <a:cxnLst/>
            <a:rect l="l" t="t" r="r" b="b"/>
            <a:pathLst>
              <a:path w="4605750" h="4214262">
                <a:moveTo>
                  <a:pt x="0" y="0"/>
                </a:moveTo>
                <a:lnTo>
                  <a:pt x="4605751" y="0"/>
                </a:lnTo>
                <a:lnTo>
                  <a:pt x="4605751" y="4214261"/>
                </a:lnTo>
                <a:lnTo>
                  <a:pt x="0" y="4214261"/>
                </a:lnTo>
                <a:lnTo>
                  <a:pt x="0" y="0"/>
                </a:lnTo>
                <a:close/>
              </a:path>
            </a:pathLst>
          </a:custGeom>
          <a:blipFill>
            <a:blip r:embed="rId11"/>
            <a:stretch>
              <a:fillRect/>
            </a:stretch>
          </a:blipFill>
        </p:spPr>
        <p:txBody>
          <a:bodyPr/>
          <a:lstStyle/>
          <a:p>
            <a:endParaRPr lang="en-US"/>
          </a:p>
        </p:txBody>
      </p:sp>
      <p:sp>
        <p:nvSpPr>
          <p:cNvPr id="16" name="TextBox 16"/>
          <p:cNvSpPr txBox="1"/>
          <p:nvPr/>
        </p:nvSpPr>
        <p:spPr>
          <a:xfrm>
            <a:off x="127394" y="8296"/>
            <a:ext cx="18342396"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Amusement Park &amp; Entertainment Discounts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1789796" y="-1183688"/>
            <a:ext cx="20077796" cy="11775865"/>
          </a:xfrm>
          <a:custGeom>
            <a:avLst/>
            <a:gdLst/>
            <a:ahLst/>
            <a:cxnLst/>
            <a:rect l="l" t="t" r="r" b="b"/>
            <a:pathLst>
              <a:path w="20077796" h="11775865">
                <a:moveTo>
                  <a:pt x="0" y="0"/>
                </a:moveTo>
                <a:lnTo>
                  <a:pt x="20077796" y="0"/>
                </a:lnTo>
                <a:lnTo>
                  <a:pt x="20077796" y="11775865"/>
                </a:lnTo>
                <a:lnTo>
                  <a:pt x="0" y="11775865"/>
                </a:lnTo>
                <a:lnTo>
                  <a:pt x="0" y="0"/>
                </a:lnTo>
                <a:close/>
              </a:path>
            </a:pathLst>
          </a:custGeom>
          <a:blipFill>
            <a:blip r:embed="rId2">
              <a:alphaModFix amt="43000"/>
            </a:blip>
            <a:stretch>
              <a:fillRect t="-6797" b="-6797"/>
            </a:stretch>
          </a:blipFill>
        </p:spPr>
        <p:txBody>
          <a:bodyPr/>
          <a:lstStyle/>
          <a:p>
            <a:endParaRPr lang="en-US"/>
          </a:p>
        </p:txBody>
      </p:sp>
      <p:grpSp>
        <p:nvGrpSpPr>
          <p:cNvPr id="3" name="Group 3"/>
          <p:cNvGrpSpPr/>
          <p:nvPr/>
        </p:nvGrpSpPr>
        <p:grpSpPr>
          <a:xfrm>
            <a:off x="0" y="0"/>
            <a:ext cx="19265228" cy="1318559"/>
            <a:chOff x="0" y="0"/>
            <a:chExt cx="5073970" cy="347275"/>
          </a:xfrm>
        </p:grpSpPr>
        <p:sp>
          <p:nvSpPr>
            <p:cNvPr id="4" name="Freeform 4"/>
            <p:cNvSpPr/>
            <p:nvPr/>
          </p:nvSpPr>
          <p:spPr>
            <a:xfrm>
              <a:off x="0" y="0"/>
              <a:ext cx="5073969" cy="347275"/>
            </a:xfrm>
            <a:custGeom>
              <a:avLst/>
              <a:gdLst/>
              <a:ahLst/>
              <a:cxnLst/>
              <a:rect l="l" t="t" r="r" b="b"/>
              <a:pathLst>
                <a:path w="5073969" h="347275">
                  <a:moveTo>
                    <a:pt x="0" y="0"/>
                  </a:moveTo>
                  <a:lnTo>
                    <a:pt x="5073969" y="0"/>
                  </a:lnTo>
                  <a:lnTo>
                    <a:pt x="5073969" y="347275"/>
                  </a:lnTo>
                  <a:lnTo>
                    <a:pt x="0" y="347275"/>
                  </a:lnTo>
                  <a:close/>
                </a:path>
              </a:pathLst>
            </a:custGeom>
            <a:solidFill>
              <a:srgbClr val="1B1A17"/>
            </a:solidFill>
          </p:spPr>
          <p:txBody>
            <a:bodyPr/>
            <a:lstStyle/>
            <a:p>
              <a:endParaRPr lang="en-US"/>
            </a:p>
          </p:txBody>
        </p:sp>
        <p:sp>
          <p:nvSpPr>
            <p:cNvPr id="5" name="TextBox 5"/>
            <p:cNvSpPr txBox="1"/>
            <p:nvPr/>
          </p:nvSpPr>
          <p:spPr>
            <a:xfrm>
              <a:off x="0" y="-38100"/>
              <a:ext cx="5073970" cy="38537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774706" y="2528849"/>
            <a:ext cx="10738588" cy="3610850"/>
          </a:xfrm>
          <a:custGeom>
            <a:avLst/>
            <a:gdLst/>
            <a:ahLst/>
            <a:cxnLst/>
            <a:rect l="l" t="t" r="r" b="b"/>
            <a:pathLst>
              <a:path w="10738588" h="3610850">
                <a:moveTo>
                  <a:pt x="0" y="0"/>
                </a:moveTo>
                <a:lnTo>
                  <a:pt x="10738588" y="0"/>
                </a:lnTo>
                <a:lnTo>
                  <a:pt x="10738588" y="3610850"/>
                </a:lnTo>
                <a:lnTo>
                  <a:pt x="0" y="3610850"/>
                </a:lnTo>
                <a:lnTo>
                  <a:pt x="0" y="0"/>
                </a:lnTo>
                <a:close/>
              </a:path>
            </a:pathLst>
          </a:custGeom>
          <a:blipFill>
            <a:blip r:embed="rId3"/>
            <a:stretch>
              <a:fillRect/>
            </a:stretch>
          </a:blipFill>
        </p:spPr>
        <p:txBody>
          <a:bodyPr/>
          <a:lstStyle/>
          <a:p>
            <a:endParaRPr lang="en-US"/>
          </a:p>
        </p:txBody>
      </p:sp>
      <p:sp>
        <p:nvSpPr>
          <p:cNvPr id="7" name="Freeform 7"/>
          <p:cNvSpPr/>
          <p:nvPr/>
        </p:nvSpPr>
        <p:spPr>
          <a:xfrm>
            <a:off x="3354515" y="6412500"/>
            <a:ext cx="11769426" cy="2044041"/>
          </a:xfrm>
          <a:custGeom>
            <a:avLst/>
            <a:gdLst/>
            <a:ahLst/>
            <a:cxnLst/>
            <a:rect l="l" t="t" r="r" b="b"/>
            <a:pathLst>
              <a:path w="11769426" h="2044041">
                <a:moveTo>
                  <a:pt x="0" y="0"/>
                </a:moveTo>
                <a:lnTo>
                  <a:pt x="11769425" y="0"/>
                </a:lnTo>
                <a:lnTo>
                  <a:pt x="11769425" y="2044041"/>
                </a:lnTo>
                <a:lnTo>
                  <a:pt x="0" y="2044041"/>
                </a:lnTo>
                <a:lnTo>
                  <a:pt x="0" y="0"/>
                </a:lnTo>
                <a:close/>
              </a:path>
            </a:pathLst>
          </a:custGeom>
          <a:blipFill>
            <a:blip r:embed="rId4"/>
            <a:stretch>
              <a:fillRect r="-2362"/>
            </a:stretch>
          </a:blipFill>
        </p:spPr>
        <p:txBody>
          <a:bodyPr/>
          <a:lstStyle/>
          <a:p>
            <a:endParaRPr lang="en-US"/>
          </a:p>
        </p:txBody>
      </p:sp>
      <p:sp>
        <p:nvSpPr>
          <p:cNvPr id="8" name="TextBox 8"/>
          <p:cNvSpPr txBox="1"/>
          <p:nvPr/>
        </p:nvSpPr>
        <p:spPr>
          <a:xfrm>
            <a:off x="3117299" y="-30330"/>
            <a:ext cx="13030631"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Home Energy Service Discounts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815555" cy="1599605"/>
            <a:chOff x="0" y="0"/>
            <a:chExt cx="4955537" cy="421295"/>
          </a:xfrm>
        </p:grpSpPr>
        <p:sp>
          <p:nvSpPr>
            <p:cNvPr id="3" name="Freeform 3"/>
            <p:cNvSpPr/>
            <p:nvPr/>
          </p:nvSpPr>
          <p:spPr>
            <a:xfrm>
              <a:off x="0" y="0"/>
              <a:ext cx="4955537" cy="421295"/>
            </a:xfrm>
            <a:custGeom>
              <a:avLst/>
              <a:gdLst/>
              <a:ahLst/>
              <a:cxnLst/>
              <a:rect l="l" t="t" r="r" b="b"/>
              <a:pathLst>
                <a:path w="4955537" h="421295">
                  <a:moveTo>
                    <a:pt x="0" y="0"/>
                  </a:moveTo>
                  <a:lnTo>
                    <a:pt x="4955537" y="0"/>
                  </a:lnTo>
                  <a:lnTo>
                    <a:pt x="4955537" y="421295"/>
                  </a:lnTo>
                  <a:lnTo>
                    <a:pt x="0" y="421295"/>
                  </a:lnTo>
                  <a:close/>
                </a:path>
              </a:pathLst>
            </a:custGeom>
            <a:solidFill>
              <a:srgbClr val="1B1A17"/>
            </a:solidFill>
          </p:spPr>
          <p:txBody>
            <a:bodyPr/>
            <a:lstStyle/>
            <a:p>
              <a:endParaRPr lang="en-US"/>
            </a:p>
          </p:txBody>
        </p:sp>
        <p:sp>
          <p:nvSpPr>
            <p:cNvPr id="4" name="TextBox 4"/>
            <p:cNvSpPr txBox="1"/>
            <p:nvPr/>
          </p:nvSpPr>
          <p:spPr>
            <a:xfrm>
              <a:off x="0" y="-38100"/>
              <a:ext cx="4955537" cy="45939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1599605"/>
            <a:ext cx="19076953" cy="10730786"/>
          </a:xfrm>
          <a:custGeom>
            <a:avLst/>
            <a:gdLst/>
            <a:ahLst/>
            <a:cxnLst/>
            <a:rect l="l" t="t" r="r" b="b"/>
            <a:pathLst>
              <a:path w="19076953" h="10730786">
                <a:moveTo>
                  <a:pt x="0" y="0"/>
                </a:moveTo>
                <a:lnTo>
                  <a:pt x="19076953" y="0"/>
                </a:lnTo>
                <a:lnTo>
                  <a:pt x="19076953" y="10730786"/>
                </a:lnTo>
                <a:lnTo>
                  <a:pt x="0" y="10730786"/>
                </a:lnTo>
                <a:lnTo>
                  <a:pt x="0" y="0"/>
                </a:lnTo>
                <a:close/>
              </a:path>
            </a:pathLst>
          </a:custGeom>
          <a:blipFill>
            <a:blip r:embed="rId2">
              <a:alphaModFix amt="51000"/>
            </a:blip>
            <a:stretch>
              <a:fillRect/>
            </a:stretch>
          </a:blipFill>
        </p:spPr>
        <p:txBody>
          <a:bodyPr/>
          <a:lstStyle/>
          <a:p>
            <a:endParaRPr lang="en-US"/>
          </a:p>
        </p:txBody>
      </p:sp>
      <p:sp>
        <p:nvSpPr>
          <p:cNvPr id="6" name="Freeform 6"/>
          <p:cNvSpPr/>
          <p:nvPr/>
        </p:nvSpPr>
        <p:spPr>
          <a:xfrm>
            <a:off x="333456" y="3256499"/>
            <a:ext cx="4769702" cy="4769702"/>
          </a:xfrm>
          <a:custGeom>
            <a:avLst/>
            <a:gdLst/>
            <a:ahLst/>
            <a:cxnLst/>
            <a:rect l="l" t="t" r="r" b="b"/>
            <a:pathLst>
              <a:path w="4769702" h="4769702">
                <a:moveTo>
                  <a:pt x="0" y="0"/>
                </a:moveTo>
                <a:lnTo>
                  <a:pt x="4769702" y="0"/>
                </a:lnTo>
                <a:lnTo>
                  <a:pt x="4769702" y="4769701"/>
                </a:lnTo>
                <a:lnTo>
                  <a:pt x="0" y="4769701"/>
                </a:lnTo>
                <a:lnTo>
                  <a:pt x="0" y="0"/>
                </a:lnTo>
                <a:close/>
              </a:path>
            </a:pathLst>
          </a:custGeom>
          <a:blipFill>
            <a:blip r:embed="rId3"/>
            <a:stretch>
              <a:fillRect/>
            </a:stretch>
          </a:blipFill>
        </p:spPr>
        <p:txBody>
          <a:bodyPr/>
          <a:lstStyle/>
          <a:p>
            <a:endParaRPr lang="en-US"/>
          </a:p>
        </p:txBody>
      </p:sp>
      <p:sp>
        <p:nvSpPr>
          <p:cNvPr id="7" name="Freeform 7"/>
          <p:cNvSpPr/>
          <p:nvPr/>
        </p:nvSpPr>
        <p:spPr>
          <a:xfrm>
            <a:off x="10621575" y="2654313"/>
            <a:ext cx="7975530" cy="6474976"/>
          </a:xfrm>
          <a:custGeom>
            <a:avLst/>
            <a:gdLst/>
            <a:ahLst/>
            <a:cxnLst/>
            <a:rect l="l" t="t" r="r" b="b"/>
            <a:pathLst>
              <a:path w="7975530" h="6474976">
                <a:moveTo>
                  <a:pt x="0" y="0"/>
                </a:moveTo>
                <a:lnTo>
                  <a:pt x="7975530" y="0"/>
                </a:lnTo>
                <a:lnTo>
                  <a:pt x="7975530" y="6474976"/>
                </a:lnTo>
                <a:lnTo>
                  <a:pt x="0" y="6474976"/>
                </a:lnTo>
                <a:lnTo>
                  <a:pt x="0" y="0"/>
                </a:lnTo>
                <a:close/>
              </a:path>
            </a:pathLst>
          </a:custGeom>
          <a:blipFill>
            <a:blip r:embed="rId4"/>
            <a:stretch>
              <a:fillRect t="-23174"/>
            </a:stretch>
          </a:blipFill>
        </p:spPr>
        <p:txBody>
          <a:bodyPr/>
          <a:lstStyle/>
          <a:p>
            <a:endParaRPr lang="en-US"/>
          </a:p>
        </p:txBody>
      </p:sp>
      <p:sp>
        <p:nvSpPr>
          <p:cNvPr id="8" name="Freeform 8"/>
          <p:cNvSpPr/>
          <p:nvPr/>
        </p:nvSpPr>
        <p:spPr>
          <a:xfrm>
            <a:off x="5444297" y="3897307"/>
            <a:ext cx="6659827" cy="3488085"/>
          </a:xfrm>
          <a:custGeom>
            <a:avLst/>
            <a:gdLst/>
            <a:ahLst/>
            <a:cxnLst/>
            <a:rect l="l" t="t" r="r" b="b"/>
            <a:pathLst>
              <a:path w="6659827" h="3488085">
                <a:moveTo>
                  <a:pt x="0" y="0"/>
                </a:moveTo>
                <a:lnTo>
                  <a:pt x="6659827" y="0"/>
                </a:lnTo>
                <a:lnTo>
                  <a:pt x="6659827" y="3488085"/>
                </a:lnTo>
                <a:lnTo>
                  <a:pt x="0" y="3488085"/>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2628685" y="110193"/>
            <a:ext cx="13030631" cy="1236345"/>
          </a:xfrm>
          <a:prstGeom prst="rect">
            <a:avLst/>
          </a:prstGeom>
        </p:spPr>
        <p:txBody>
          <a:bodyPr lIns="0" tIns="0" rIns="0" bIns="0" rtlCol="0" anchor="t">
            <a:spAutoFit/>
          </a:bodyPr>
          <a:lstStyle/>
          <a:p>
            <a:pPr algn="ctr">
              <a:lnSpc>
                <a:spcPts val="10080"/>
              </a:lnSpc>
            </a:pPr>
            <a:r>
              <a:rPr lang="en-US" sz="7200" b="1">
                <a:solidFill>
                  <a:srgbClr val="FFFFFF"/>
                </a:solidFill>
                <a:latin typeface="Roboto Condensed Bold"/>
                <a:ea typeface="Roboto Condensed Bold"/>
                <a:cs typeface="Roboto Condensed Bold"/>
                <a:sym typeface="Roboto Condensed Bold"/>
              </a:rPr>
              <a:t>Other Services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214366" y="4208775"/>
            <a:ext cx="0" cy="2424484"/>
          </a:xfrm>
          <a:prstGeom prst="line">
            <a:avLst/>
          </a:prstGeom>
          <a:ln w="47625" cap="flat">
            <a:solidFill>
              <a:srgbClr val="1B1A17"/>
            </a:solidFill>
            <a:prstDash val="solid"/>
            <a:headEnd type="none" w="sm" len="sm"/>
            <a:tailEnd type="arrow" w="med" len="sm"/>
          </a:ln>
        </p:spPr>
        <p:txBody>
          <a:bodyPr/>
          <a:lstStyle/>
          <a:p>
            <a:endParaRPr lang="en-US"/>
          </a:p>
        </p:txBody>
      </p:sp>
      <p:sp>
        <p:nvSpPr>
          <p:cNvPr id="3" name="AutoShape 3"/>
          <p:cNvSpPr/>
          <p:nvPr/>
        </p:nvSpPr>
        <p:spPr>
          <a:xfrm>
            <a:off x="13760399" y="4356477"/>
            <a:ext cx="13732" cy="1689371"/>
          </a:xfrm>
          <a:prstGeom prst="line">
            <a:avLst/>
          </a:prstGeom>
          <a:ln w="47625" cap="flat">
            <a:solidFill>
              <a:srgbClr val="1B1A17"/>
            </a:solidFill>
            <a:prstDash val="solid"/>
            <a:headEnd type="none" w="sm" len="sm"/>
            <a:tailEnd type="arrow" w="med" len="sm"/>
          </a:ln>
        </p:spPr>
        <p:txBody>
          <a:bodyPr/>
          <a:lstStyle/>
          <a:p>
            <a:endParaRPr lang="en-US"/>
          </a:p>
        </p:txBody>
      </p:sp>
      <p:sp>
        <p:nvSpPr>
          <p:cNvPr id="4" name="Freeform 4"/>
          <p:cNvSpPr/>
          <p:nvPr/>
        </p:nvSpPr>
        <p:spPr>
          <a:xfrm>
            <a:off x="-1068625" y="-601102"/>
            <a:ext cx="20630796" cy="11604823"/>
          </a:xfrm>
          <a:custGeom>
            <a:avLst/>
            <a:gdLst/>
            <a:ahLst/>
            <a:cxnLst/>
            <a:rect l="l" t="t" r="r" b="b"/>
            <a:pathLst>
              <a:path w="20630796" h="11604823">
                <a:moveTo>
                  <a:pt x="0" y="0"/>
                </a:moveTo>
                <a:lnTo>
                  <a:pt x="20630795" y="0"/>
                </a:lnTo>
                <a:lnTo>
                  <a:pt x="20630795" y="11604823"/>
                </a:lnTo>
                <a:lnTo>
                  <a:pt x="0" y="11604823"/>
                </a:lnTo>
                <a:lnTo>
                  <a:pt x="0" y="0"/>
                </a:lnTo>
                <a:close/>
              </a:path>
            </a:pathLst>
          </a:custGeom>
          <a:blipFill>
            <a:blip r:embed="rId2">
              <a:alphaModFix amt="71000"/>
            </a:blip>
            <a:stretch>
              <a:fillRect/>
            </a:stretch>
          </a:blipFill>
        </p:spPr>
        <p:txBody>
          <a:bodyPr/>
          <a:lstStyle/>
          <a:p>
            <a:endParaRPr lang="en-US"/>
          </a:p>
        </p:txBody>
      </p:sp>
      <p:grpSp>
        <p:nvGrpSpPr>
          <p:cNvPr id="5" name="Group 5"/>
          <p:cNvGrpSpPr/>
          <p:nvPr/>
        </p:nvGrpSpPr>
        <p:grpSpPr>
          <a:xfrm>
            <a:off x="525376" y="2904112"/>
            <a:ext cx="7743350" cy="1910585"/>
            <a:chOff x="0" y="0"/>
            <a:chExt cx="2039401" cy="503199"/>
          </a:xfrm>
        </p:grpSpPr>
        <p:sp>
          <p:nvSpPr>
            <p:cNvPr id="6" name="Freeform 6"/>
            <p:cNvSpPr/>
            <p:nvPr/>
          </p:nvSpPr>
          <p:spPr>
            <a:xfrm>
              <a:off x="0" y="0"/>
              <a:ext cx="2039401" cy="503199"/>
            </a:xfrm>
            <a:custGeom>
              <a:avLst/>
              <a:gdLst/>
              <a:ahLst/>
              <a:cxnLst/>
              <a:rect l="l" t="t" r="r" b="b"/>
              <a:pathLst>
                <a:path w="2039401" h="503199">
                  <a:moveTo>
                    <a:pt x="0" y="0"/>
                  </a:moveTo>
                  <a:lnTo>
                    <a:pt x="2039401" y="0"/>
                  </a:lnTo>
                  <a:lnTo>
                    <a:pt x="2039401" y="503199"/>
                  </a:lnTo>
                  <a:lnTo>
                    <a:pt x="0" y="503199"/>
                  </a:lnTo>
                  <a:close/>
                </a:path>
              </a:pathLst>
            </a:custGeom>
            <a:solidFill>
              <a:srgbClr val="F2F3FC"/>
            </a:solidFill>
            <a:ln w="200025" cap="sq">
              <a:solidFill>
                <a:srgbClr val="000000"/>
              </a:solidFill>
              <a:prstDash val="solid"/>
              <a:miter/>
            </a:ln>
          </p:spPr>
          <p:txBody>
            <a:bodyPr/>
            <a:lstStyle/>
            <a:p>
              <a:endParaRPr lang="en-US"/>
            </a:p>
          </p:txBody>
        </p:sp>
        <p:sp>
          <p:nvSpPr>
            <p:cNvPr id="7" name="TextBox 7"/>
            <p:cNvSpPr txBox="1"/>
            <p:nvPr/>
          </p:nvSpPr>
          <p:spPr>
            <a:xfrm>
              <a:off x="0" y="-38100"/>
              <a:ext cx="2039401" cy="541299"/>
            </a:xfrm>
            <a:prstGeom prst="rect">
              <a:avLst/>
            </a:prstGeom>
          </p:spPr>
          <p:txBody>
            <a:bodyPr lIns="50800" tIns="50800" rIns="50800" bIns="50800" rtlCol="0" anchor="ctr"/>
            <a:lstStyle/>
            <a:p>
              <a:pPr algn="r">
                <a:lnSpc>
                  <a:spcPts val="2659"/>
                </a:lnSpc>
              </a:pPr>
              <a:endParaRPr/>
            </a:p>
          </p:txBody>
        </p:sp>
      </p:grpSp>
      <p:grpSp>
        <p:nvGrpSpPr>
          <p:cNvPr id="8" name="Group 8"/>
          <p:cNvGrpSpPr/>
          <p:nvPr/>
        </p:nvGrpSpPr>
        <p:grpSpPr>
          <a:xfrm>
            <a:off x="490591" y="5434078"/>
            <a:ext cx="7778135" cy="4466186"/>
            <a:chOff x="0" y="0"/>
            <a:chExt cx="2048562" cy="1176280"/>
          </a:xfrm>
        </p:grpSpPr>
        <p:sp>
          <p:nvSpPr>
            <p:cNvPr id="9" name="Freeform 9"/>
            <p:cNvSpPr/>
            <p:nvPr/>
          </p:nvSpPr>
          <p:spPr>
            <a:xfrm>
              <a:off x="0" y="0"/>
              <a:ext cx="2048562" cy="1176280"/>
            </a:xfrm>
            <a:custGeom>
              <a:avLst/>
              <a:gdLst/>
              <a:ahLst/>
              <a:cxnLst/>
              <a:rect l="l" t="t" r="r" b="b"/>
              <a:pathLst>
                <a:path w="2048562" h="1176280">
                  <a:moveTo>
                    <a:pt x="0" y="0"/>
                  </a:moveTo>
                  <a:lnTo>
                    <a:pt x="2048562" y="0"/>
                  </a:lnTo>
                  <a:lnTo>
                    <a:pt x="2048562" y="1176280"/>
                  </a:lnTo>
                  <a:lnTo>
                    <a:pt x="0" y="1176280"/>
                  </a:lnTo>
                  <a:close/>
                </a:path>
              </a:pathLst>
            </a:custGeom>
            <a:solidFill>
              <a:srgbClr val="F2F3FC"/>
            </a:solidFill>
            <a:ln w="200025" cap="sq">
              <a:solidFill>
                <a:srgbClr val="000000"/>
              </a:solidFill>
              <a:prstDash val="solid"/>
              <a:miter/>
            </a:ln>
          </p:spPr>
          <p:txBody>
            <a:bodyPr/>
            <a:lstStyle/>
            <a:p>
              <a:endParaRPr lang="en-US"/>
            </a:p>
          </p:txBody>
        </p:sp>
        <p:sp>
          <p:nvSpPr>
            <p:cNvPr id="10" name="TextBox 10"/>
            <p:cNvSpPr txBox="1"/>
            <p:nvPr/>
          </p:nvSpPr>
          <p:spPr>
            <a:xfrm>
              <a:off x="0" y="-38100"/>
              <a:ext cx="2048562" cy="1214380"/>
            </a:xfrm>
            <a:prstGeom prst="rect">
              <a:avLst/>
            </a:prstGeom>
          </p:spPr>
          <p:txBody>
            <a:bodyPr lIns="50800" tIns="50800" rIns="50800" bIns="50800" rtlCol="0" anchor="ctr"/>
            <a:lstStyle/>
            <a:p>
              <a:pPr algn="r">
                <a:lnSpc>
                  <a:spcPts val="2659"/>
                </a:lnSpc>
              </a:pPr>
              <a:endParaRPr/>
            </a:p>
          </p:txBody>
        </p:sp>
      </p:grpSp>
      <p:grpSp>
        <p:nvGrpSpPr>
          <p:cNvPr id="11" name="Group 11"/>
          <p:cNvGrpSpPr/>
          <p:nvPr/>
        </p:nvGrpSpPr>
        <p:grpSpPr>
          <a:xfrm>
            <a:off x="9620618" y="5434078"/>
            <a:ext cx="8468790" cy="4466186"/>
            <a:chOff x="0" y="0"/>
            <a:chExt cx="2230463" cy="1176280"/>
          </a:xfrm>
        </p:grpSpPr>
        <p:sp>
          <p:nvSpPr>
            <p:cNvPr id="12" name="Freeform 12"/>
            <p:cNvSpPr/>
            <p:nvPr/>
          </p:nvSpPr>
          <p:spPr>
            <a:xfrm>
              <a:off x="0" y="0"/>
              <a:ext cx="2230463" cy="1176280"/>
            </a:xfrm>
            <a:custGeom>
              <a:avLst/>
              <a:gdLst/>
              <a:ahLst/>
              <a:cxnLst/>
              <a:rect l="l" t="t" r="r" b="b"/>
              <a:pathLst>
                <a:path w="2230463" h="1176280">
                  <a:moveTo>
                    <a:pt x="0" y="0"/>
                  </a:moveTo>
                  <a:lnTo>
                    <a:pt x="2230463" y="0"/>
                  </a:lnTo>
                  <a:lnTo>
                    <a:pt x="2230463" y="1176280"/>
                  </a:lnTo>
                  <a:lnTo>
                    <a:pt x="0" y="1176280"/>
                  </a:lnTo>
                  <a:close/>
                </a:path>
              </a:pathLst>
            </a:custGeom>
            <a:solidFill>
              <a:srgbClr val="F2F3FC"/>
            </a:solidFill>
            <a:ln w="200025" cap="sq">
              <a:solidFill>
                <a:srgbClr val="000000"/>
              </a:solidFill>
              <a:prstDash val="solid"/>
              <a:miter/>
            </a:ln>
          </p:spPr>
          <p:txBody>
            <a:bodyPr/>
            <a:lstStyle/>
            <a:p>
              <a:endParaRPr lang="en-US"/>
            </a:p>
          </p:txBody>
        </p:sp>
        <p:sp>
          <p:nvSpPr>
            <p:cNvPr id="13" name="TextBox 13"/>
            <p:cNvSpPr txBox="1"/>
            <p:nvPr/>
          </p:nvSpPr>
          <p:spPr>
            <a:xfrm>
              <a:off x="0" y="-38100"/>
              <a:ext cx="2230463" cy="1214380"/>
            </a:xfrm>
            <a:prstGeom prst="rect">
              <a:avLst/>
            </a:prstGeom>
          </p:spPr>
          <p:txBody>
            <a:bodyPr lIns="50800" tIns="50800" rIns="50800" bIns="50800" rtlCol="0" anchor="ctr"/>
            <a:lstStyle/>
            <a:p>
              <a:pPr algn="r">
                <a:lnSpc>
                  <a:spcPts val="2659"/>
                </a:lnSpc>
              </a:pPr>
              <a:endParaRPr/>
            </a:p>
          </p:txBody>
        </p:sp>
      </p:grpSp>
      <p:grpSp>
        <p:nvGrpSpPr>
          <p:cNvPr id="14" name="Group 14"/>
          <p:cNvGrpSpPr/>
          <p:nvPr/>
        </p:nvGrpSpPr>
        <p:grpSpPr>
          <a:xfrm>
            <a:off x="10271929" y="2904112"/>
            <a:ext cx="6987371" cy="1910585"/>
            <a:chOff x="0" y="0"/>
            <a:chExt cx="1840295" cy="503199"/>
          </a:xfrm>
        </p:grpSpPr>
        <p:sp>
          <p:nvSpPr>
            <p:cNvPr id="15" name="Freeform 15"/>
            <p:cNvSpPr/>
            <p:nvPr/>
          </p:nvSpPr>
          <p:spPr>
            <a:xfrm>
              <a:off x="0" y="0"/>
              <a:ext cx="1840295" cy="503199"/>
            </a:xfrm>
            <a:custGeom>
              <a:avLst/>
              <a:gdLst/>
              <a:ahLst/>
              <a:cxnLst/>
              <a:rect l="l" t="t" r="r" b="b"/>
              <a:pathLst>
                <a:path w="1840295" h="503199">
                  <a:moveTo>
                    <a:pt x="0" y="0"/>
                  </a:moveTo>
                  <a:lnTo>
                    <a:pt x="1840295" y="0"/>
                  </a:lnTo>
                  <a:lnTo>
                    <a:pt x="1840295" y="503199"/>
                  </a:lnTo>
                  <a:lnTo>
                    <a:pt x="0" y="503199"/>
                  </a:lnTo>
                  <a:close/>
                </a:path>
              </a:pathLst>
            </a:custGeom>
            <a:solidFill>
              <a:srgbClr val="F2F3FC"/>
            </a:solidFill>
            <a:ln w="200025" cap="sq">
              <a:solidFill>
                <a:srgbClr val="000000"/>
              </a:solidFill>
              <a:prstDash val="solid"/>
              <a:miter/>
            </a:ln>
          </p:spPr>
          <p:txBody>
            <a:bodyPr/>
            <a:lstStyle/>
            <a:p>
              <a:endParaRPr lang="en-US"/>
            </a:p>
          </p:txBody>
        </p:sp>
        <p:sp>
          <p:nvSpPr>
            <p:cNvPr id="16" name="TextBox 16"/>
            <p:cNvSpPr txBox="1"/>
            <p:nvPr/>
          </p:nvSpPr>
          <p:spPr>
            <a:xfrm>
              <a:off x="0" y="-38100"/>
              <a:ext cx="1840295" cy="541299"/>
            </a:xfrm>
            <a:prstGeom prst="rect">
              <a:avLst/>
            </a:prstGeom>
          </p:spPr>
          <p:txBody>
            <a:bodyPr lIns="50800" tIns="50800" rIns="50800" bIns="50800" rtlCol="0" anchor="ctr"/>
            <a:lstStyle/>
            <a:p>
              <a:pPr algn="r">
                <a:lnSpc>
                  <a:spcPts val="2659"/>
                </a:lnSpc>
              </a:pPr>
              <a:endParaRPr/>
            </a:p>
          </p:txBody>
        </p:sp>
      </p:grpSp>
      <p:sp>
        <p:nvSpPr>
          <p:cNvPr id="17" name="TextBox 17"/>
          <p:cNvSpPr txBox="1"/>
          <p:nvPr/>
        </p:nvSpPr>
        <p:spPr>
          <a:xfrm>
            <a:off x="3353883" y="639313"/>
            <a:ext cx="11580234" cy="1645674"/>
          </a:xfrm>
          <a:prstGeom prst="rect">
            <a:avLst/>
          </a:prstGeom>
        </p:spPr>
        <p:txBody>
          <a:bodyPr lIns="0" tIns="0" rIns="0" bIns="0" rtlCol="0" anchor="t">
            <a:spAutoFit/>
          </a:bodyPr>
          <a:lstStyle/>
          <a:p>
            <a:pPr algn="ctr">
              <a:lnSpc>
                <a:spcPts val="13462"/>
              </a:lnSpc>
            </a:pPr>
            <a:r>
              <a:rPr lang="en-US" sz="9615" b="1">
                <a:solidFill>
                  <a:srgbClr val="F2F3FC"/>
                </a:solidFill>
                <a:latin typeface="Raleway Heavy"/>
                <a:ea typeface="Raleway Heavy"/>
                <a:cs typeface="Raleway Heavy"/>
                <a:sym typeface="Raleway Heavy"/>
              </a:rPr>
              <a:t>Membership Types</a:t>
            </a:r>
          </a:p>
        </p:txBody>
      </p:sp>
      <p:sp>
        <p:nvSpPr>
          <p:cNvPr id="18" name="TextBox 18"/>
          <p:cNvSpPr txBox="1"/>
          <p:nvPr/>
        </p:nvSpPr>
        <p:spPr>
          <a:xfrm>
            <a:off x="525376" y="3041003"/>
            <a:ext cx="7743350" cy="1633220"/>
          </a:xfrm>
          <a:prstGeom prst="rect">
            <a:avLst/>
          </a:prstGeom>
        </p:spPr>
        <p:txBody>
          <a:bodyPr lIns="0" tIns="0" rIns="0" bIns="0" rtlCol="0" anchor="t">
            <a:spAutoFit/>
          </a:bodyPr>
          <a:lstStyle/>
          <a:p>
            <a:pPr algn="ctr">
              <a:lnSpc>
                <a:spcPts val="6580"/>
              </a:lnSpc>
            </a:pPr>
            <a:r>
              <a:rPr lang="en-US" sz="4700" b="1">
                <a:solidFill>
                  <a:srgbClr val="000000"/>
                </a:solidFill>
                <a:latin typeface="Roboto Condensed Bold"/>
                <a:ea typeface="Roboto Condensed Bold"/>
                <a:cs typeface="Roboto Condensed Bold"/>
                <a:sym typeface="Roboto Condensed Bold"/>
              </a:rPr>
              <a:t>Active (Annual, Life or Half-Life) Member</a:t>
            </a:r>
          </a:p>
        </p:txBody>
      </p:sp>
      <p:sp>
        <p:nvSpPr>
          <p:cNvPr id="19" name="TextBox 19"/>
          <p:cNvSpPr txBox="1"/>
          <p:nvPr/>
        </p:nvSpPr>
        <p:spPr>
          <a:xfrm>
            <a:off x="642001" y="5586222"/>
            <a:ext cx="7475315" cy="4462781"/>
          </a:xfrm>
          <a:prstGeom prst="rect">
            <a:avLst/>
          </a:prstGeom>
        </p:spPr>
        <p:txBody>
          <a:bodyPr lIns="0" tIns="0" rIns="0" bIns="0" rtlCol="0" anchor="t">
            <a:spAutoFit/>
          </a:bodyPr>
          <a:lstStyle/>
          <a:p>
            <a:pPr marL="604515" lvl="1" indent="-302257" algn="l">
              <a:lnSpc>
                <a:spcPts val="3919"/>
              </a:lnSpc>
              <a:buFont typeface="Arial"/>
              <a:buChar char="•"/>
            </a:pPr>
            <a:r>
              <a:rPr lang="en-US" sz="2799" b="1" i="1" dirty="0">
                <a:solidFill>
                  <a:srgbClr val="000000"/>
                </a:solidFill>
                <a:latin typeface="Roboto Condensed Bold Italics"/>
                <a:ea typeface="Roboto Condensed Bold Italics"/>
                <a:cs typeface="Roboto Condensed Bold Italics"/>
                <a:sym typeface="Roboto Condensed Bold Italics"/>
              </a:rPr>
              <a:t>Retired under the Pennsylvania Public School Employees’ Retirement System (PSERS)</a:t>
            </a:r>
          </a:p>
          <a:p>
            <a:pPr marL="604515" lvl="1" indent="-302257" algn="l">
              <a:lnSpc>
                <a:spcPts val="3919"/>
              </a:lnSpc>
              <a:buFont typeface="Arial"/>
              <a:buChar char="•"/>
            </a:pPr>
            <a:r>
              <a:rPr lang="en-US" sz="2799" b="1" i="1" dirty="0">
                <a:solidFill>
                  <a:srgbClr val="000000"/>
                </a:solidFill>
                <a:latin typeface="Roboto Condensed Bold Italics"/>
                <a:ea typeface="Roboto Condensed Bold Italics"/>
                <a:cs typeface="Roboto Condensed Bold Italics"/>
                <a:sym typeface="Roboto Condensed Bold Italics"/>
              </a:rPr>
              <a:t>Retired under a public-school retirement system from another state</a:t>
            </a:r>
          </a:p>
          <a:p>
            <a:pPr marL="604515" lvl="1" indent="-302257" algn="l">
              <a:lnSpc>
                <a:spcPts val="3919"/>
              </a:lnSpc>
              <a:buFont typeface="Arial"/>
              <a:buChar char="•"/>
            </a:pPr>
            <a:r>
              <a:rPr lang="en-US" sz="2799" b="1" i="1" dirty="0">
                <a:solidFill>
                  <a:srgbClr val="000000"/>
                </a:solidFill>
                <a:latin typeface="Roboto Condensed Bold Italics"/>
                <a:ea typeface="Roboto Condensed Bold Italics"/>
                <a:cs typeface="Roboto Condensed Bold Italics"/>
                <a:sym typeface="Roboto Condensed Bold Italics"/>
              </a:rPr>
              <a:t>Retired from </a:t>
            </a:r>
            <a:r>
              <a:rPr lang="en-US" sz="2799" b="1" i="1" dirty="0">
                <a:solidFill>
                  <a:srgbClr val="CE1242"/>
                </a:solidFill>
                <a:latin typeface="Roboto Condensed Bold Italics"/>
                <a:ea typeface="Roboto Condensed Bold Italics"/>
                <a:cs typeface="Roboto Condensed Bold Italics"/>
                <a:sym typeface="Roboto Condensed Bold Italics"/>
              </a:rPr>
              <a:t>any</a:t>
            </a:r>
            <a:r>
              <a:rPr lang="en-US" sz="2799" b="1" i="1" dirty="0">
                <a:solidFill>
                  <a:srgbClr val="000000"/>
                </a:solidFill>
                <a:latin typeface="Roboto Condensed Bold Italics"/>
                <a:ea typeface="Roboto Condensed Bold Italics"/>
                <a:cs typeface="Roboto Condensed Bold Italics"/>
                <a:sym typeface="Roboto Condensed Bold Italics"/>
              </a:rPr>
              <a:t> educational Pennsylvania state-related institution (e.g., state universities or education agencies)</a:t>
            </a:r>
          </a:p>
          <a:p>
            <a:pPr marL="604515" lvl="1" indent="-302257" algn="l">
              <a:lnSpc>
                <a:spcPts val="3919"/>
              </a:lnSpc>
              <a:buFont typeface="Arial"/>
              <a:buChar char="•"/>
            </a:pPr>
            <a:r>
              <a:rPr lang="en-US" sz="2799" b="1" i="1" dirty="0">
                <a:solidFill>
                  <a:srgbClr val="000000"/>
                </a:solidFill>
                <a:latin typeface="Roboto Condensed Bold Italics"/>
                <a:ea typeface="Roboto Condensed Bold Italics"/>
                <a:cs typeface="Roboto Condensed Bold Italics"/>
                <a:sym typeface="Roboto Condensed Bold Italics"/>
              </a:rPr>
              <a:t>Eligible to vote and hold office</a:t>
            </a:r>
          </a:p>
          <a:p>
            <a:pPr algn="l">
              <a:lnSpc>
                <a:spcPts val="3919"/>
              </a:lnSpc>
            </a:pPr>
            <a:r>
              <a:rPr lang="en-US" sz="2799" b="1" dirty="0">
                <a:solidFill>
                  <a:srgbClr val="000000"/>
                </a:solidFill>
                <a:latin typeface="Roboto Condensed Bold"/>
                <a:ea typeface="Roboto Condensed Bold"/>
                <a:cs typeface="Roboto Condensed Bold"/>
                <a:sym typeface="Roboto Condensed Bold"/>
              </a:rPr>
              <a:t> </a:t>
            </a:r>
          </a:p>
        </p:txBody>
      </p:sp>
      <p:sp>
        <p:nvSpPr>
          <p:cNvPr id="20" name="TextBox 20"/>
          <p:cNvSpPr txBox="1"/>
          <p:nvPr/>
        </p:nvSpPr>
        <p:spPr>
          <a:xfrm>
            <a:off x="9942203" y="5789908"/>
            <a:ext cx="7825622" cy="4460820"/>
          </a:xfrm>
          <a:prstGeom prst="rect">
            <a:avLst/>
          </a:prstGeom>
        </p:spPr>
        <p:txBody>
          <a:bodyPr lIns="0" tIns="0" rIns="0" bIns="0" rtlCol="0" anchor="t">
            <a:spAutoFit/>
          </a:bodyPr>
          <a:lstStyle/>
          <a:p>
            <a:pPr marL="777235" lvl="1" indent="-388618" algn="l">
              <a:lnSpc>
                <a:spcPts val="5039"/>
              </a:lnSpc>
              <a:buFont typeface="Arial"/>
              <a:buChar char="•"/>
            </a:pPr>
            <a:r>
              <a:rPr lang="en-US" sz="3599" b="1">
                <a:solidFill>
                  <a:srgbClr val="000000"/>
                </a:solidFill>
                <a:latin typeface="Roboto Condensed Bold"/>
                <a:ea typeface="Roboto Condensed Bold"/>
                <a:cs typeface="Roboto Condensed Bold"/>
                <a:sym typeface="Roboto Condensed Bold"/>
              </a:rPr>
              <a:t>Not eligible to vote or hold office</a:t>
            </a:r>
          </a:p>
          <a:p>
            <a:pPr marL="777235" lvl="1" indent="-388618" algn="l">
              <a:lnSpc>
                <a:spcPts val="5039"/>
              </a:lnSpc>
              <a:buFont typeface="Arial"/>
              <a:buChar char="•"/>
            </a:pPr>
            <a:r>
              <a:rPr lang="en-US" sz="3599" b="1" i="1">
                <a:solidFill>
                  <a:srgbClr val="000000"/>
                </a:solidFill>
                <a:latin typeface="Roboto Condensed Bold Italics"/>
                <a:ea typeface="Roboto Condensed Bold Italics"/>
                <a:cs typeface="Roboto Condensed Bold Italics"/>
                <a:sym typeface="Roboto Condensed Bold Italics"/>
              </a:rPr>
              <a:t>A spouse of an Active PASR member</a:t>
            </a:r>
          </a:p>
          <a:p>
            <a:pPr marL="777235" lvl="1" indent="-388618" algn="l">
              <a:lnSpc>
                <a:spcPts val="5039"/>
              </a:lnSpc>
              <a:buFont typeface="Arial"/>
              <a:buChar char="•"/>
            </a:pPr>
            <a:r>
              <a:rPr lang="en-US" sz="3599" b="1">
                <a:solidFill>
                  <a:srgbClr val="000000"/>
                </a:solidFill>
                <a:latin typeface="Roboto Condensed Bold"/>
                <a:ea typeface="Roboto Condensed Bold"/>
                <a:cs typeface="Roboto Condensed Bold"/>
                <a:sym typeface="Roboto Condensed Bold"/>
              </a:rPr>
              <a:t>Any person who is interested in the work of PASR </a:t>
            </a:r>
            <a:r>
              <a:rPr lang="en-US" sz="3599" b="1" i="1">
                <a:solidFill>
                  <a:srgbClr val="CE1242"/>
                </a:solidFill>
                <a:latin typeface="Roboto Condensed Bold Italics"/>
                <a:ea typeface="Roboto Condensed Bold Italics"/>
                <a:cs typeface="Roboto Condensed Bold Italics"/>
                <a:sym typeface="Roboto Condensed Bold Italics"/>
              </a:rPr>
              <a:t>(Yes–anyone can join!) </a:t>
            </a:r>
          </a:p>
          <a:p>
            <a:pPr marL="777235" lvl="1" indent="-388618" algn="l">
              <a:lnSpc>
                <a:spcPts val="5039"/>
              </a:lnSpc>
              <a:buFont typeface="Arial"/>
              <a:buChar char="•"/>
            </a:pPr>
            <a:r>
              <a:rPr lang="en-US" sz="3599" b="1">
                <a:solidFill>
                  <a:srgbClr val="000000"/>
                </a:solidFill>
                <a:latin typeface="Roboto Condensed Bold"/>
                <a:ea typeface="Roboto Condensed Bold"/>
                <a:cs typeface="Roboto Condensed Bold"/>
                <a:sym typeface="Roboto Condensed Bold"/>
              </a:rPr>
              <a:t>Any active school employee</a:t>
            </a:r>
          </a:p>
          <a:p>
            <a:pPr algn="l">
              <a:lnSpc>
                <a:spcPts val="5039"/>
              </a:lnSpc>
            </a:pPr>
            <a:endParaRPr lang="en-US" sz="3599" b="1">
              <a:solidFill>
                <a:srgbClr val="000000"/>
              </a:solidFill>
              <a:latin typeface="Roboto Condensed Bold"/>
              <a:ea typeface="Roboto Condensed Bold"/>
              <a:cs typeface="Roboto Condensed Bold"/>
              <a:sym typeface="Roboto Condensed Bold"/>
            </a:endParaRPr>
          </a:p>
          <a:p>
            <a:pPr algn="l">
              <a:lnSpc>
                <a:spcPts val="5116"/>
              </a:lnSpc>
            </a:pPr>
            <a:endParaRPr lang="en-US" sz="3599" b="1">
              <a:solidFill>
                <a:srgbClr val="000000"/>
              </a:solidFill>
              <a:latin typeface="Roboto Condensed Bold"/>
              <a:ea typeface="Roboto Condensed Bold"/>
              <a:cs typeface="Roboto Condensed Bold"/>
              <a:sym typeface="Roboto Condensed Bold"/>
            </a:endParaRPr>
          </a:p>
        </p:txBody>
      </p:sp>
      <p:sp>
        <p:nvSpPr>
          <p:cNvPr id="21" name="TextBox 21"/>
          <p:cNvSpPr txBox="1"/>
          <p:nvPr/>
        </p:nvSpPr>
        <p:spPr>
          <a:xfrm>
            <a:off x="10288962" y="3290833"/>
            <a:ext cx="6970338" cy="1013318"/>
          </a:xfrm>
          <a:prstGeom prst="rect">
            <a:avLst/>
          </a:prstGeom>
        </p:spPr>
        <p:txBody>
          <a:bodyPr lIns="0" tIns="0" rIns="0" bIns="0" rtlCol="0" anchor="t">
            <a:spAutoFit/>
          </a:bodyPr>
          <a:lstStyle/>
          <a:p>
            <a:pPr algn="ctr">
              <a:lnSpc>
                <a:spcPts val="8220"/>
              </a:lnSpc>
            </a:pPr>
            <a:r>
              <a:rPr lang="en-US" sz="5871" b="1">
                <a:solidFill>
                  <a:srgbClr val="000000"/>
                </a:solidFill>
                <a:latin typeface="Roboto Condensed Bold"/>
                <a:ea typeface="Roboto Condensed Bold"/>
                <a:cs typeface="Roboto Condensed Bold"/>
                <a:sym typeface="Roboto Condensed Bold"/>
              </a:rPr>
              <a:t>Associate Member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1060942" y="-1462254"/>
            <a:ext cx="20166948" cy="13511855"/>
          </a:xfrm>
          <a:custGeom>
            <a:avLst/>
            <a:gdLst/>
            <a:ahLst/>
            <a:cxnLst/>
            <a:rect l="l" t="t" r="r" b="b"/>
            <a:pathLst>
              <a:path w="20166948" h="13511855">
                <a:moveTo>
                  <a:pt x="0" y="0"/>
                </a:moveTo>
                <a:lnTo>
                  <a:pt x="20166948" y="0"/>
                </a:lnTo>
                <a:lnTo>
                  <a:pt x="20166948" y="13511855"/>
                </a:lnTo>
                <a:lnTo>
                  <a:pt x="0" y="13511855"/>
                </a:lnTo>
                <a:lnTo>
                  <a:pt x="0" y="0"/>
                </a:lnTo>
                <a:close/>
              </a:path>
            </a:pathLst>
          </a:custGeom>
          <a:blipFill>
            <a:blip r:embed="rId2">
              <a:alphaModFix amt="41000"/>
            </a:blip>
            <a:stretch>
              <a:fillRect/>
            </a:stretch>
          </a:blipFill>
        </p:spPr>
        <p:txBody>
          <a:bodyPr/>
          <a:lstStyle/>
          <a:p>
            <a:endParaRPr lang="en-US"/>
          </a:p>
        </p:txBody>
      </p:sp>
      <p:grpSp>
        <p:nvGrpSpPr>
          <p:cNvPr id="3" name="Group 3"/>
          <p:cNvGrpSpPr/>
          <p:nvPr/>
        </p:nvGrpSpPr>
        <p:grpSpPr>
          <a:xfrm>
            <a:off x="518903" y="3652612"/>
            <a:ext cx="7743350" cy="6160433"/>
            <a:chOff x="0" y="0"/>
            <a:chExt cx="2039401" cy="1622501"/>
          </a:xfrm>
        </p:grpSpPr>
        <p:sp>
          <p:nvSpPr>
            <p:cNvPr id="4" name="Freeform 4"/>
            <p:cNvSpPr/>
            <p:nvPr/>
          </p:nvSpPr>
          <p:spPr>
            <a:xfrm>
              <a:off x="0" y="0"/>
              <a:ext cx="2039401" cy="1622501"/>
            </a:xfrm>
            <a:custGeom>
              <a:avLst/>
              <a:gdLst/>
              <a:ahLst/>
              <a:cxnLst/>
              <a:rect l="l" t="t" r="r" b="b"/>
              <a:pathLst>
                <a:path w="2039401" h="1622501">
                  <a:moveTo>
                    <a:pt x="0" y="0"/>
                  </a:moveTo>
                  <a:lnTo>
                    <a:pt x="2039401" y="0"/>
                  </a:lnTo>
                  <a:lnTo>
                    <a:pt x="2039401" y="1622501"/>
                  </a:lnTo>
                  <a:lnTo>
                    <a:pt x="0" y="1622501"/>
                  </a:lnTo>
                  <a:close/>
                </a:path>
              </a:pathLst>
            </a:custGeom>
            <a:solidFill>
              <a:srgbClr val="F6F2E2"/>
            </a:solidFill>
            <a:ln w="200025" cap="sq">
              <a:solidFill>
                <a:srgbClr val="000000"/>
              </a:solidFill>
              <a:prstDash val="solid"/>
              <a:miter/>
            </a:ln>
          </p:spPr>
          <p:txBody>
            <a:bodyPr/>
            <a:lstStyle/>
            <a:p>
              <a:endParaRPr lang="en-US"/>
            </a:p>
          </p:txBody>
        </p:sp>
        <p:sp>
          <p:nvSpPr>
            <p:cNvPr id="5" name="TextBox 5"/>
            <p:cNvSpPr txBox="1"/>
            <p:nvPr/>
          </p:nvSpPr>
          <p:spPr>
            <a:xfrm>
              <a:off x="0" y="-38100"/>
              <a:ext cx="2039401" cy="1660601"/>
            </a:xfrm>
            <a:prstGeom prst="rect">
              <a:avLst/>
            </a:prstGeom>
          </p:spPr>
          <p:txBody>
            <a:bodyPr lIns="50800" tIns="50800" rIns="50800" bIns="50800" rtlCol="0" anchor="ctr"/>
            <a:lstStyle/>
            <a:p>
              <a:pPr algn="r">
                <a:lnSpc>
                  <a:spcPts val="2659"/>
                </a:lnSpc>
              </a:pPr>
              <a:endParaRPr/>
            </a:p>
          </p:txBody>
        </p:sp>
      </p:grpSp>
      <p:sp>
        <p:nvSpPr>
          <p:cNvPr id="6" name="TextBox 6"/>
          <p:cNvSpPr txBox="1"/>
          <p:nvPr/>
        </p:nvSpPr>
        <p:spPr>
          <a:xfrm>
            <a:off x="1028700" y="866775"/>
            <a:ext cx="16230600" cy="1377949"/>
          </a:xfrm>
          <a:prstGeom prst="rect">
            <a:avLst/>
          </a:prstGeom>
        </p:spPr>
        <p:txBody>
          <a:bodyPr lIns="0" tIns="0" rIns="0" bIns="0" rtlCol="0" anchor="t">
            <a:spAutoFit/>
          </a:bodyPr>
          <a:lstStyle/>
          <a:p>
            <a:pPr algn="r">
              <a:lnSpc>
                <a:spcPts val="11200"/>
              </a:lnSpc>
            </a:pPr>
            <a:r>
              <a:rPr lang="en-US" sz="8000" b="1">
                <a:solidFill>
                  <a:srgbClr val="000000"/>
                </a:solidFill>
                <a:latin typeface="Raleway Heavy"/>
                <a:ea typeface="Raleway Heavy"/>
                <a:cs typeface="Raleway Heavy"/>
                <a:sym typeface="Raleway Heavy"/>
              </a:rPr>
              <a:t>State vs. Chapter Memberships</a:t>
            </a:r>
          </a:p>
        </p:txBody>
      </p:sp>
      <p:sp>
        <p:nvSpPr>
          <p:cNvPr id="7" name="TextBox 7"/>
          <p:cNvSpPr txBox="1"/>
          <p:nvPr/>
        </p:nvSpPr>
        <p:spPr>
          <a:xfrm>
            <a:off x="892520" y="4002241"/>
            <a:ext cx="6996117" cy="5689599"/>
          </a:xfrm>
          <a:prstGeom prst="rect">
            <a:avLst/>
          </a:prstGeom>
        </p:spPr>
        <p:txBody>
          <a:bodyPr lIns="0" tIns="0" rIns="0" bIns="0" rtlCol="0" anchor="t">
            <a:spAutoFit/>
          </a:bodyPr>
          <a:lstStyle/>
          <a:p>
            <a:pPr algn="l">
              <a:lnSpc>
                <a:spcPts val="3500"/>
              </a:lnSpc>
            </a:pPr>
            <a:r>
              <a:rPr lang="en-US" sz="2500" b="1" i="1" dirty="0">
                <a:solidFill>
                  <a:srgbClr val="000000"/>
                </a:solidFill>
                <a:latin typeface="Roboto Condensed Bold Italics"/>
                <a:ea typeface="Roboto Condensed Bold Italics"/>
                <a:cs typeface="Roboto Condensed Bold Italics"/>
                <a:sym typeface="Roboto Condensed Bold Italics"/>
              </a:rPr>
              <a:t>(Required to access key benefits like Dental and Vision Insurance)</a:t>
            </a:r>
          </a:p>
          <a:p>
            <a:pPr marL="539754" lvl="1" indent="-269877" algn="l">
              <a:lnSpc>
                <a:spcPts val="3500"/>
              </a:lnSpc>
              <a:buFont typeface="Arial"/>
              <a:buChar char="•"/>
            </a:pPr>
            <a:r>
              <a:rPr lang="en-US" sz="2500" dirty="0">
                <a:solidFill>
                  <a:srgbClr val="000000"/>
                </a:solidFill>
                <a:latin typeface="Roboto Condensed"/>
                <a:ea typeface="Roboto Condensed"/>
                <a:cs typeface="Roboto Condensed"/>
                <a:sym typeface="Roboto Condensed"/>
              </a:rPr>
              <a:t>Needed to purchase dental, vision and many state-level benefits</a:t>
            </a:r>
          </a:p>
          <a:p>
            <a:pPr marL="539754" lvl="1" indent="-269877" algn="l">
              <a:lnSpc>
                <a:spcPts val="3500"/>
              </a:lnSpc>
              <a:buFont typeface="Arial"/>
              <a:buChar char="•"/>
            </a:pPr>
            <a:r>
              <a:rPr lang="en-US" sz="2500" dirty="0">
                <a:solidFill>
                  <a:srgbClr val="000000"/>
                </a:solidFill>
                <a:latin typeface="Roboto Condensed"/>
                <a:ea typeface="Roboto Condensed"/>
                <a:cs typeface="Roboto Condensed"/>
                <a:sym typeface="Roboto Condensed"/>
              </a:rPr>
              <a:t>Can be paid annually ($60) or every 3 years ($150)</a:t>
            </a:r>
          </a:p>
          <a:p>
            <a:pPr marL="539754" lvl="1" indent="-269877" algn="l">
              <a:lnSpc>
                <a:spcPts val="3500"/>
              </a:lnSpc>
              <a:buFont typeface="Arial"/>
              <a:buChar char="•"/>
            </a:pPr>
            <a:r>
              <a:rPr lang="en-US" sz="2500" dirty="0">
                <a:solidFill>
                  <a:srgbClr val="000000"/>
                </a:solidFill>
                <a:latin typeface="Roboto Condensed"/>
                <a:ea typeface="Roboto Condensed"/>
                <a:cs typeface="Roboto Condensed"/>
                <a:sym typeface="Roboto Condensed"/>
              </a:rPr>
              <a:t>Lifetime membership available for $700</a:t>
            </a:r>
          </a:p>
          <a:p>
            <a:pPr marL="539754" lvl="1" indent="-269877" algn="l">
              <a:lnSpc>
                <a:spcPts val="3500"/>
              </a:lnSpc>
              <a:buFont typeface="Arial"/>
              <a:buChar char="•"/>
            </a:pPr>
            <a:r>
              <a:rPr lang="en-US" sz="2500" dirty="0">
                <a:solidFill>
                  <a:srgbClr val="000000"/>
                </a:solidFill>
                <a:latin typeface="Roboto Condensed"/>
                <a:ea typeface="Roboto Condensed"/>
                <a:cs typeface="Roboto Condensed"/>
                <a:sym typeface="Roboto Condensed"/>
              </a:rPr>
              <a:t>Half-Life membership option: pay half up front, remainder due one year later</a:t>
            </a:r>
          </a:p>
          <a:p>
            <a:pPr marL="539754" lvl="1" indent="-269877" algn="l">
              <a:lnSpc>
                <a:spcPts val="3500"/>
              </a:lnSpc>
              <a:buFont typeface="Arial"/>
              <a:buChar char="•"/>
            </a:pPr>
            <a:r>
              <a:rPr lang="en-US" sz="2500" dirty="0">
                <a:solidFill>
                  <a:srgbClr val="000000"/>
                </a:solidFill>
                <a:latin typeface="Roboto Condensed"/>
                <a:ea typeface="Roboto Condensed"/>
                <a:cs typeface="Roboto Condensed"/>
                <a:sym typeface="Roboto Condensed"/>
              </a:rPr>
              <a:t>Connects you to statewide resources, communications and advocacy efforts</a:t>
            </a:r>
          </a:p>
          <a:p>
            <a:pPr marL="539754" lvl="1" indent="-269877" algn="l">
              <a:lnSpc>
                <a:spcPts val="3500"/>
              </a:lnSpc>
              <a:buFont typeface="Arial"/>
              <a:buChar char="•"/>
            </a:pPr>
            <a:r>
              <a:rPr lang="en-US" sz="2500" dirty="0">
                <a:solidFill>
                  <a:srgbClr val="000000"/>
                </a:solidFill>
                <a:latin typeface="Roboto Condensed"/>
                <a:ea typeface="Roboto Condensed"/>
                <a:cs typeface="Roboto Condensed"/>
                <a:sym typeface="Roboto Condensed"/>
              </a:rPr>
              <a:t>Includes automatic eligibility to participate in state-sponsored trips, communications and events</a:t>
            </a:r>
          </a:p>
          <a:p>
            <a:pPr algn="l">
              <a:lnSpc>
                <a:spcPts val="3500"/>
              </a:lnSpc>
            </a:pPr>
            <a:endParaRPr lang="en-US" sz="2500" dirty="0">
              <a:solidFill>
                <a:srgbClr val="000000"/>
              </a:solidFill>
              <a:latin typeface="Roboto Condensed"/>
              <a:ea typeface="Roboto Condensed"/>
              <a:cs typeface="Roboto Condensed"/>
              <a:sym typeface="Roboto Condensed"/>
            </a:endParaRPr>
          </a:p>
        </p:txBody>
      </p:sp>
      <p:grpSp>
        <p:nvGrpSpPr>
          <p:cNvPr id="8" name="Group 8"/>
          <p:cNvGrpSpPr/>
          <p:nvPr/>
        </p:nvGrpSpPr>
        <p:grpSpPr>
          <a:xfrm>
            <a:off x="9889566" y="3652612"/>
            <a:ext cx="7743350" cy="6160433"/>
            <a:chOff x="0" y="0"/>
            <a:chExt cx="2039401" cy="1622501"/>
          </a:xfrm>
        </p:grpSpPr>
        <p:sp>
          <p:nvSpPr>
            <p:cNvPr id="9" name="Freeform 9"/>
            <p:cNvSpPr/>
            <p:nvPr/>
          </p:nvSpPr>
          <p:spPr>
            <a:xfrm>
              <a:off x="0" y="0"/>
              <a:ext cx="2039401" cy="1622501"/>
            </a:xfrm>
            <a:custGeom>
              <a:avLst/>
              <a:gdLst/>
              <a:ahLst/>
              <a:cxnLst/>
              <a:rect l="l" t="t" r="r" b="b"/>
              <a:pathLst>
                <a:path w="2039401" h="1622501">
                  <a:moveTo>
                    <a:pt x="0" y="0"/>
                  </a:moveTo>
                  <a:lnTo>
                    <a:pt x="2039401" y="0"/>
                  </a:lnTo>
                  <a:lnTo>
                    <a:pt x="2039401" y="1622501"/>
                  </a:lnTo>
                  <a:lnTo>
                    <a:pt x="0" y="1622501"/>
                  </a:lnTo>
                  <a:close/>
                </a:path>
              </a:pathLst>
            </a:custGeom>
            <a:solidFill>
              <a:srgbClr val="F6F2E2"/>
            </a:solidFill>
            <a:ln w="200025" cap="sq">
              <a:solidFill>
                <a:srgbClr val="000000"/>
              </a:solidFill>
              <a:prstDash val="solid"/>
              <a:miter/>
            </a:ln>
          </p:spPr>
          <p:txBody>
            <a:bodyPr/>
            <a:lstStyle/>
            <a:p>
              <a:endParaRPr lang="en-US"/>
            </a:p>
          </p:txBody>
        </p:sp>
        <p:sp>
          <p:nvSpPr>
            <p:cNvPr id="10" name="TextBox 10"/>
            <p:cNvSpPr txBox="1"/>
            <p:nvPr/>
          </p:nvSpPr>
          <p:spPr>
            <a:xfrm>
              <a:off x="0" y="-38100"/>
              <a:ext cx="2039401" cy="1660601"/>
            </a:xfrm>
            <a:prstGeom prst="rect">
              <a:avLst/>
            </a:prstGeom>
          </p:spPr>
          <p:txBody>
            <a:bodyPr lIns="50800" tIns="50800" rIns="50800" bIns="50800" rtlCol="0" anchor="ctr"/>
            <a:lstStyle/>
            <a:p>
              <a:pPr algn="r">
                <a:lnSpc>
                  <a:spcPts val="2659"/>
                </a:lnSpc>
              </a:pPr>
              <a:endParaRPr/>
            </a:p>
          </p:txBody>
        </p:sp>
      </p:grpSp>
      <p:sp>
        <p:nvSpPr>
          <p:cNvPr id="11" name="TextBox 11"/>
          <p:cNvSpPr txBox="1"/>
          <p:nvPr/>
        </p:nvSpPr>
        <p:spPr>
          <a:xfrm>
            <a:off x="10263183" y="4002241"/>
            <a:ext cx="6996117" cy="5689599"/>
          </a:xfrm>
          <a:prstGeom prst="rect">
            <a:avLst/>
          </a:prstGeom>
        </p:spPr>
        <p:txBody>
          <a:bodyPr lIns="0" tIns="0" rIns="0" bIns="0" rtlCol="0" anchor="t">
            <a:spAutoFit/>
          </a:bodyPr>
          <a:lstStyle/>
          <a:p>
            <a:pPr algn="l">
              <a:lnSpc>
                <a:spcPts val="3500"/>
              </a:lnSpc>
            </a:pPr>
            <a:r>
              <a:rPr lang="en-US" sz="2500" b="1" i="1">
                <a:solidFill>
                  <a:srgbClr val="000000"/>
                </a:solidFill>
                <a:latin typeface="Roboto Condensed Bold Italics"/>
                <a:ea typeface="Roboto Condensed Bold Italics"/>
                <a:cs typeface="Roboto Condensed Bold Italics"/>
                <a:sym typeface="Roboto Condensed Bold Italics"/>
              </a:rPr>
              <a:t>(Optional and localized—perfect for community involvement)</a:t>
            </a:r>
          </a:p>
          <a:p>
            <a:pPr marL="539754" lvl="1" indent="-269877" algn="l">
              <a:lnSpc>
                <a:spcPts val="3500"/>
              </a:lnSpc>
              <a:buFont typeface="Arial"/>
              <a:buChar char="•"/>
            </a:pPr>
            <a:r>
              <a:rPr lang="en-US" sz="2500">
                <a:solidFill>
                  <a:srgbClr val="000000"/>
                </a:solidFill>
                <a:latin typeface="Roboto Condensed"/>
                <a:ea typeface="Roboto Condensed"/>
                <a:cs typeface="Roboto Condensed"/>
                <a:sym typeface="Roboto Condensed"/>
              </a:rPr>
              <a:t>Cost varies by chapter but is lower than state membership</a:t>
            </a:r>
          </a:p>
          <a:p>
            <a:pPr marL="539754" lvl="1" indent="-269877" algn="l">
              <a:lnSpc>
                <a:spcPts val="3500"/>
              </a:lnSpc>
              <a:buFont typeface="Arial"/>
              <a:buChar char="•"/>
            </a:pPr>
            <a:r>
              <a:rPr lang="en-US" sz="2500">
                <a:solidFill>
                  <a:srgbClr val="000000"/>
                </a:solidFill>
                <a:latin typeface="Roboto Condensed"/>
                <a:ea typeface="Roboto Condensed"/>
                <a:cs typeface="Roboto Condensed"/>
                <a:sym typeface="Roboto Condensed"/>
              </a:rPr>
              <a:t>Most chapters are organized by county or geographic area</a:t>
            </a:r>
          </a:p>
          <a:p>
            <a:pPr marL="539754" lvl="1" indent="-269877" algn="l">
              <a:lnSpc>
                <a:spcPts val="3500"/>
              </a:lnSpc>
              <a:buFont typeface="Arial"/>
              <a:buChar char="•"/>
            </a:pPr>
            <a:r>
              <a:rPr lang="en-US" sz="2500">
                <a:solidFill>
                  <a:srgbClr val="000000"/>
                </a:solidFill>
                <a:latin typeface="Roboto Condensed"/>
                <a:ea typeface="Roboto Condensed"/>
                <a:cs typeface="Roboto Condensed"/>
                <a:sym typeface="Roboto Condensed"/>
              </a:rPr>
              <a:t>Allows participation in local events, meetings, and service opportunities</a:t>
            </a:r>
          </a:p>
          <a:p>
            <a:pPr marL="539754" lvl="1" indent="-269877" algn="l">
              <a:lnSpc>
                <a:spcPts val="3500"/>
              </a:lnSpc>
              <a:buFont typeface="Arial"/>
              <a:buChar char="•"/>
            </a:pPr>
            <a:r>
              <a:rPr lang="en-US" sz="2500">
                <a:solidFill>
                  <a:srgbClr val="000000"/>
                </a:solidFill>
                <a:latin typeface="Roboto Condensed"/>
                <a:ea typeface="Roboto Condensed"/>
                <a:cs typeface="Roboto Condensed"/>
                <a:sym typeface="Roboto Condensed"/>
              </a:rPr>
              <a:t>Can be joined with or without State Membership</a:t>
            </a:r>
          </a:p>
          <a:p>
            <a:pPr marL="539754" lvl="1" indent="-269877" algn="l">
              <a:lnSpc>
                <a:spcPts val="3500"/>
              </a:lnSpc>
              <a:buFont typeface="Arial"/>
              <a:buChar char="•"/>
            </a:pPr>
            <a:r>
              <a:rPr lang="en-US" sz="2500">
                <a:solidFill>
                  <a:srgbClr val="000000"/>
                </a:solidFill>
                <a:latin typeface="Roboto Condensed"/>
                <a:ea typeface="Roboto Condensed"/>
                <a:cs typeface="Roboto Condensed"/>
                <a:sym typeface="Roboto Condensed"/>
              </a:rPr>
              <a:t>Does not provide access to dental, vision or state-level insurance benefits</a:t>
            </a:r>
          </a:p>
          <a:p>
            <a:pPr marL="539754" lvl="1" indent="-269877" algn="l">
              <a:lnSpc>
                <a:spcPts val="3500"/>
              </a:lnSpc>
              <a:buFont typeface="Arial"/>
              <a:buChar char="•"/>
            </a:pPr>
            <a:r>
              <a:rPr lang="en-US" sz="2500">
                <a:solidFill>
                  <a:srgbClr val="000000"/>
                </a:solidFill>
                <a:latin typeface="Roboto Condensed"/>
                <a:ea typeface="Roboto Condensed"/>
                <a:cs typeface="Roboto Condensed"/>
                <a:sym typeface="Roboto Condensed"/>
              </a:rPr>
              <a:t>Some chapters offer lifetime membership options</a:t>
            </a:r>
          </a:p>
          <a:p>
            <a:pPr algn="l">
              <a:lnSpc>
                <a:spcPts val="3500"/>
              </a:lnSpc>
            </a:pPr>
            <a:endParaRPr lang="en-US" sz="2500">
              <a:solidFill>
                <a:srgbClr val="000000"/>
              </a:solidFill>
              <a:latin typeface="Roboto Condensed"/>
              <a:ea typeface="Roboto Condensed"/>
              <a:cs typeface="Roboto Condensed"/>
              <a:sym typeface="Roboto Condensed"/>
            </a:endParaRPr>
          </a:p>
        </p:txBody>
      </p:sp>
      <p:sp>
        <p:nvSpPr>
          <p:cNvPr id="12" name="TextBox 12"/>
          <p:cNvSpPr txBox="1"/>
          <p:nvPr/>
        </p:nvSpPr>
        <p:spPr>
          <a:xfrm>
            <a:off x="2977726" y="2831557"/>
            <a:ext cx="2825705" cy="821055"/>
          </a:xfrm>
          <a:prstGeom prst="rect">
            <a:avLst/>
          </a:prstGeom>
        </p:spPr>
        <p:txBody>
          <a:bodyPr lIns="0" tIns="0" rIns="0" bIns="0" rtlCol="0" anchor="t">
            <a:spAutoFit/>
          </a:bodyPr>
          <a:lstStyle/>
          <a:p>
            <a:pPr algn="ctr">
              <a:lnSpc>
                <a:spcPts val="6719"/>
              </a:lnSpc>
            </a:pPr>
            <a:r>
              <a:rPr lang="en-US" sz="4800" b="1">
                <a:solidFill>
                  <a:srgbClr val="000000"/>
                </a:solidFill>
                <a:latin typeface="Raleway Heavy"/>
                <a:ea typeface="Raleway Heavy"/>
                <a:cs typeface="Raleway Heavy"/>
                <a:sym typeface="Raleway Heavy"/>
              </a:rPr>
              <a:t>State </a:t>
            </a:r>
          </a:p>
        </p:txBody>
      </p:sp>
      <p:sp>
        <p:nvSpPr>
          <p:cNvPr id="13" name="TextBox 13"/>
          <p:cNvSpPr txBox="1"/>
          <p:nvPr/>
        </p:nvSpPr>
        <p:spPr>
          <a:xfrm>
            <a:off x="11740596" y="2831557"/>
            <a:ext cx="4562213" cy="821055"/>
          </a:xfrm>
          <a:prstGeom prst="rect">
            <a:avLst/>
          </a:prstGeom>
        </p:spPr>
        <p:txBody>
          <a:bodyPr lIns="0" tIns="0" rIns="0" bIns="0" rtlCol="0" anchor="t">
            <a:spAutoFit/>
          </a:bodyPr>
          <a:lstStyle/>
          <a:p>
            <a:pPr algn="ctr">
              <a:lnSpc>
                <a:spcPts val="6719"/>
              </a:lnSpc>
            </a:pPr>
            <a:r>
              <a:rPr lang="en-US" sz="4800" b="1">
                <a:solidFill>
                  <a:srgbClr val="000000"/>
                </a:solidFill>
                <a:latin typeface="Raleway Heavy"/>
                <a:ea typeface="Raleway Heavy"/>
                <a:cs typeface="Raleway Heavy"/>
                <a:sym typeface="Raleway Heavy"/>
              </a:rPr>
              <a:t>Chapter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1028700" y="309213"/>
            <a:ext cx="17579227" cy="9668575"/>
          </a:xfrm>
          <a:custGeom>
            <a:avLst/>
            <a:gdLst/>
            <a:ahLst/>
            <a:cxnLst/>
            <a:rect l="l" t="t" r="r" b="b"/>
            <a:pathLst>
              <a:path w="17579227" h="9668575">
                <a:moveTo>
                  <a:pt x="0" y="0"/>
                </a:moveTo>
                <a:lnTo>
                  <a:pt x="17579227" y="0"/>
                </a:lnTo>
                <a:lnTo>
                  <a:pt x="17579227" y="9668574"/>
                </a:lnTo>
                <a:lnTo>
                  <a:pt x="0" y="966857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2650076" y="-227643"/>
            <a:ext cx="21496351" cy="11366196"/>
          </a:xfrm>
          <a:custGeom>
            <a:avLst/>
            <a:gdLst/>
            <a:ahLst/>
            <a:cxnLst/>
            <a:rect l="l" t="t" r="r" b="b"/>
            <a:pathLst>
              <a:path w="21496351" h="11366196">
                <a:moveTo>
                  <a:pt x="0" y="0"/>
                </a:moveTo>
                <a:lnTo>
                  <a:pt x="21496351" y="0"/>
                </a:lnTo>
                <a:lnTo>
                  <a:pt x="21496351" y="11366196"/>
                </a:lnTo>
                <a:lnTo>
                  <a:pt x="0" y="11366196"/>
                </a:lnTo>
                <a:lnTo>
                  <a:pt x="0" y="0"/>
                </a:lnTo>
                <a:close/>
              </a:path>
            </a:pathLst>
          </a:custGeom>
          <a:blipFill>
            <a:blip r:embed="rId2">
              <a:alphaModFix amt="71000"/>
            </a:blip>
            <a:stretch>
              <a:fillRect/>
            </a:stretch>
          </a:blipFill>
        </p:spPr>
        <p:txBody>
          <a:bodyPr/>
          <a:lstStyle/>
          <a:p>
            <a:endParaRPr lang="en-US"/>
          </a:p>
        </p:txBody>
      </p:sp>
      <p:grpSp>
        <p:nvGrpSpPr>
          <p:cNvPr id="3" name="Group 3"/>
          <p:cNvGrpSpPr/>
          <p:nvPr/>
        </p:nvGrpSpPr>
        <p:grpSpPr>
          <a:xfrm>
            <a:off x="2291861" y="2099728"/>
            <a:ext cx="14148724" cy="6369012"/>
            <a:chOff x="0" y="0"/>
            <a:chExt cx="3726413" cy="1677435"/>
          </a:xfrm>
        </p:grpSpPr>
        <p:sp>
          <p:nvSpPr>
            <p:cNvPr id="4" name="Freeform 4"/>
            <p:cNvSpPr/>
            <p:nvPr/>
          </p:nvSpPr>
          <p:spPr>
            <a:xfrm>
              <a:off x="0" y="0"/>
              <a:ext cx="3726413" cy="1677435"/>
            </a:xfrm>
            <a:custGeom>
              <a:avLst/>
              <a:gdLst/>
              <a:ahLst/>
              <a:cxnLst/>
              <a:rect l="l" t="t" r="r" b="b"/>
              <a:pathLst>
                <a:path w="3726413" h="1677435">
                  <a:moveTo>
                    <a:pt x="0" y="0"/>
                  </a:moveTo>
                  <a:lnTo>
                    <a:pt x="3726413" y="0"/>
                  </a:lnTo>
                  <a:lnTo>
                    <a:pt x="3726413" y="1677435"/>
                  </a:lnTo>
                  <a:lnTo>
                    <a:pt x="0" y="1677435"/>
                  </a:lnTo>
                  <a:close/>
                </a:path>
              </a:pathLst>
            </a:custGeom>
            <a:solidFill>
              <a:srgbClr val="FFFFFF"/>
            </a:solidFill>
            <a:ln w="200025" cap="sq">
              <a:solidFill>
                <a:srgbClr val="000000"/>
              </a:solidFill>
              <a:prstDash val="solid"/>
              <a:miter/>
            </a:ln>
          </p:spPr>
          <p:txBody>
            <a:bodyPr/>
            <a:lstStyle/>
            <a:p>
              <a:endParaRPr lang="en-US"/>
            </a:p>
          </p:txBody>
        </p:sp>
        <p:sp>
          <p:nvSpPr>
            <p:cNvPr id="5" name="TextBox 5"/>
            <p:cNvSpPr txBox="1"/>
            <p:nvPr/>
          </p:nvSpPr>
          <p:spPr>
            <a:xfrm>
              <a:off x="0" y="-38100"/>
              <a:ext cx="3726413" cy="1715535"/>
            </a:xfrm>
            <a:prstGeom prst="rect">
              <a:avLst/>
            </a:prstGeom>
          </p:spPr>
          <p:txBody>
            <a:bodyPr lIns="50800" tIns="50800" rIns="50800" bIns="50800" rtlCol="0" anchor="ctr"/>
            <a:lstStyle/>
            <a:p>
              <a:pPr algn="r">
                <a:lnSpc>
                  <a:spcPts val="2659"/>
                </a:lnSpc>
              </a:pPr>
              <a:endParaRPr/>
            </a:p>
          </p:txBody>
        </p:sp>
      </p:grpSp>
      <p:sp>
        <p:nvSpPr>
          <p:cNvPr id="6" name="TextBox 6"/>
          <p:cNvSpPr txBox="1"/>
          <p:nvPr/>
        </p:nvSpPr>
        <p:spPr>
          <a:xfrm>
            <a:off x="2307473" y="2628219"/>
            <a:ext cx="13673055" cy="4807102"/>
          </a:xfrm>
          <a:prstGeom prst="rect">
            <a:avLst/>
          </a:prstGeom>
        </p:spPr>
        <p:txBody>
          <a:bodyPr lIns="0" tIns="0" rIns="0" bIns="0" rtlCol="0" anchor="t">
            <a:spAutoFit/>
          </a:bodyPr>
          <a:lstStyle/>
          <a:p>
            <a:pPr algn="ctr">
              <a:lnSpc>
                <a:spcPts val="12766"/>
              </a:lnSpc>
            </a:pPr>
            <a:r>
              <a:rPr lang="en-US" sz="9119" b="1">
                <a:solidFill>
                  <a:srgbClr val="000000"/>
                </a:solidFill>
                <a:latin typeface="Raleway Heavy"/>
                <a:ea typeface="Raleway Heavy"/>
                <a:cs typeface="Raleway Heavy"/>
                <a:sym typeface="Raleway Heavy"/>
              </a:rPr>
              <a:t>What else would you like to know about </a:t>
            </a:r>
          </a:p>
          <a:p>
            <a:pPr algn="ctr">
              <a:lnSpc>
                <a:spcPts val="12766"/>
              </a:lnSpc>
            </a:pPr>
            <a:r>
              <a:rPr lang="en-US" sz="9119" b="1">
                <a:solidFill>
                  <a:srgbClr val="000000"/>
                </a:solidFill>
                <a:latin typeface="Raleway Heavy"/>
                <a:ea typeface="Raleway Heavy"/>
                <a:cs typeface="Raleway Heavy"/>
                <a:sym typeface="Raleway Heavy"/>
              </a:rPr>
              <a:t>                        ?</a:t>
            </a:r>
          </a:p>
        </p:txBody>
      </p:sp>
      <p:sp>
        <p:nvSpPr>
          <p:cNvPr id="7" name="Freeform 7"/>
          <p:cNvSpPr/>
          <p:nvPr/>
        </p:nvSpPr>
        <p:spPr>
          <a:xfrm>
            <a:off x="7247516" y="6127325"/>
            <a:ext cx="4542956" cy="1149123"/>
          </a:xfrm>
          <a:custGeom>
            <a:avLst/>
            <a:gdLst/>
            <a:ahLst/>
            <a:cxnLst/>
            <a:rect l="l" t="t" r="r" b="b"/>
            <a:pathLst>
              <a:path w="4542956" h="1149123">
                <a:moveTo>
                  <a:pt x="0" y="0"/>
                </a:moveTo>
                <a:lnTo>
                  <a:pt x="4542956" y="0"/>
                </a:lnTo>
                <a:lnTo>
                  <a:pt x="4542956" y="1149123"/>
                </a:lnTo>
                <a:lnTo>
                  <a:pt x="0" y="114912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4273" y="-1184895"/>
            <a:ext cx="19296545" cy="13038206"/>
          </a:xfrm>
          <a:custGeom>
            <a:avLst/>
            <a:gdLst/>
            <a:ahLst/>
            <a:cxnLst/>
            <a:rect l="l" t="t" r="r" b="b"/>
            <a:pathLst>
              <a:path w="19296545" h="13038206">
                <a:moveTo>
                  <a:pt x="0" y="0"/>
                </a:moveTo>
                <a:lnTo>
                  <a:pt x="19296546" y="0"/>
                </a:lnTo>
                <a:lnTo>
                  <a:pt x="19296546" y="13038206"/>
                </a:lnTo>
                <a:lnTo>
                  <a:pt x="0" y="13038206"/>
                </a:lnTo>
                <a:lnTo>
                  <a:pt x="0" y="0"/>
                </a:lnTo>
                <a:close/>
              </a:path>
            </a:pathLst>
          </a:custGeom>
          <a:blipFill>
            <a:blip r:embed="rId2">
              <a:alphaModFix amt="32999"/>
            </a:blip>
            <a:stretch>
              <a:fillRect/>
            </a:stretch>
          </a:blipFill>
        </p:spPr>
        <p:txBody>
          <a:bodyPr/>
          <a:lstStyle/>
          <a:p>
            <a:endParaRPr lang="en-US"/>
          </a:p>
        </p:txBody>
      </p:sp>
      <p:sp>
        <p:nvSpPr>
          <p:cNvPr id="3" name="Freeform 3"/>
          <p:cNvSpPr/>
          <p:nvPr/>
        </p:nvSpPr>
        <p:spPr>
          <a:xfrm>
            <a:off x="6110617" y="2480095"/>
            <a:ext cx="6066767" cy="1443104"/>
          </a:xfrm>
          <a:custGeom>
            <a:avLst/>
            <a:gdLst/>
            <a:ahLst/>
            <a:cxnLst/>
            <a:rect l="l" t="t" r="r" b="b"/>
            <a:pathLst>
              <a:path w="6066767" h="1443104">
                <a:moveTo>
                  <a:pt x="0" y="0"/>
                </a:moveTo>
                <a:lnTo>
                  <a:pt x="6066766" y="0"/>
                </a:lnTo>
                <a:lnTo>
                  <a:pt x="6066766" y="1443104"/>
                </a:lnTo>
                <a:lnTo>
                  <a:pt x="0" y="144310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698636" y="4359632"/>
            <a:ext cx="10890727" cy="5047616"/>
            <a:chOff x="0" y="0"/>
            <a:chExt cx="2868340" cy="1329413"/>
          </a:xfrm>
        </p:grpSpPr>
        <p:sp>
          <p:nvSpPr>
            <p:cNvPr id="5" name="Freeform 5"/>
            <p:cNvSpPr/>
            <p:nvPr/>
          </p:nvSpPr>
          <p:spPr>
            <a:xfrm>
              <a:off x="0" y="0"/>
              <a:ext cx="2868340" cy="1329413"/>
            </a:xfrm>
            <a:custGeom>
              <a:avLst/>
              <a:gdLst/>
              <a:ahLst/>
              <a:cxnLst/>
              <a:rect l="l" t="t" r="r" b="b"/>
              <a:pathLst>
                <a:path w="2868340" h="1329413">
                  <a:moveTo>
                    <a:pt x="0" y="0"/>
                  </a:moveTo>
                  <a:lnTo>
                    <a:pt x="2868340" y="0"/>
                  </a:lnTo>
                  <a:lnTo>
                    <a:pt x="2868340" y="1329413"/>
                  </a:lnTo>
                  <a:lnTo>
                    <a:pt x="0" y="1329413"/>
                  </a:lnTo>
                  <a:close/>
                </a:path>
              </a:pathLst>
            </a:custGeom>
            <a:solidFill>
              <a:srgbClr val="F2F3FC"/>
            </a:solidFill>
            <a:ln w="133350" cap="sq">
              <a:solidFill>
                <a:srgbClr val="000000"/>
              </a:solidFill>
              <a:prstDash val="solid"/>
              <a:miter/>
            </a:ln>
          </p:spPr>
          <p:txBody>
            <a:bodyPr/>
            <a:lstStyle/>
            <a:p>
              <a:endParaRPr lang="en-US"/>
            </a:p>
          </p:txBody>
        </p:sp>
        <p:sp>
          <p:nvSpPr>
            <p:cNvPr id="6" name="TextBox 6"/>
            <p:cNvSpPr txBox="1"/>
            <p:nvPr/>
          </p:nvSpPr>
          <p:spPr>
            <a:xfrm>
              <a:off x="0" y="-38100"/>
              <a:ext cx="2868340" cy="136751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1875076" y="5008556"/>
            <a:ext cx="2041620" cy="2192344"/>
          </a:xfrm>
          <a:custGeom>
            <a:avLst/>
            <a:gdLst/>
            <a:ahLst/>
            <a:cxnLst/>
            <a:rect l="l" t="t" r="r" b="b"/>
            <a:pathLst>
              <a:path w="2041620" h="2192344">
                <a:moveTo>
                  <a:pt x="0" y="0"/>
                </a:moveTo>
                <a:lnTo>
                  <a:pt x="2041621" y="0"/>
                </a:lnTo>
                <a:lnTo>
                  <a:pt x="2041621" y="2192344"/>
                </a:lnTo>
                <a:lnTo>
                  <a:pt x="0" y="21923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142007" y="226232"/>
            <a:ext cx="12255320" cy="2318170"/>
          </a:xfrm>
          <a:prstGeom prst="rect">
            <a:avLst/>
          </a:prstGeom>
        </p:spPr>
        <p:txBody>
          <a:bodyPr lIns="0" tIns="0" rIns="0" bIns="0" rtlCol="0" anchor="t">
            <a:spAutoFit/>
          </a:bodyPr>
          <a:lstStyle/>
          <a:p>
            <a:pPr algn="l">
              <a:lnSpc>
                <a:spcPts val="19058"/>
              </a:lnSpc>
            </a:pPr>
            <a:r>
              <a:rPr lang="en-US" sz="13613" b="1">
                <a:solidFill>
                  <a:srgbClr val="CE1242"/>
                </a:solidFill>
                <a:latin typeface="Roboto Condensed Bold"/>
                <a:ea typeface="Roboto Condensed Bold"/>
                <a:cs typeface="Roboto Condensed Bold"/>
                <a:sym typeface="Roboto Condensed Bold"/>
              </a:rPr>
              <a:t>STAY IN TOUCH!</a:t>
            </a:r>
          </a:p>
        </p:txBody>
      </p:sp>
      <p:sp>
        <p:nvSpPr>
          <p:cNvPr id="9" name="TextBox 9"/>
          <p:cNvSpPr txBox="1"/>
          <p:nvPr/>
        </p:nvSpPr>
        <p:spPr>
          <a:xfrm>
            <a:off x="4068804" y="4622204"/>
            <a:ext cx="10150392" cy="4436745"/>
          </a:xfrm>
          <a:prstGeom prst="rect">
            <a:avLst/>
          </a:prstGeom>
        </p:spPr>
        <p:txBody>
          <a:bodyPr lIns="0" tIns="0" rIns="0" bIns="0" rtlCol="0" anchor="t">
            <a:spAutoFit/>
          </a:bodyPr>
          <a:lstStyle/>
          <a:p>
            <a:pPr algn="l">
              <a:lnSpc>
                <a:spcPts val="5880"/>
              </a:lnSpc>
            </a:pPr>
            <a:r>
              <a:rPr lang="en-US" sz="4200" b="1" u="sng">
                <a:solidFill>
                  <a:srgbClr val="CD2032"/>
                </a:solidFill>
                <a:latin typeface="Roboto Condensed Bold"/>
                <a:ea typeface="Roboto Condensed Bold"/>
                <a:cs typeface="Roboto Condensed Bold"/>
                <a:sym typeface="Roboto Condensed Bold"/>
              </a:rPr>
              <a:t>Phone:</a:t>
            </a:r>
            <a:r>
              <a:rPr lang="en-US" sz="4200" b="1">
                <a:solidFill>
                  <a:srgbClr val="CD2032"/>
                </a:solidFill>
                <a:latin typeface="Roboto Condensed Bold"/>
                <a:ea typeface="Roboto Condensed Bold"/>
                <a:cs typeface="Roboto Condensed Bold"/>
                <a:sym typeface="Roboto Condensed Bold"/>
              </a:rPr>
              <a:t> </a:t>
            </a:r>
            <a:r>
              <a:rPr lang="en-US" sz="4200" b="1">
                <a:solidFill>
                  <a:srgbClr val="000000"/>
                </a:solidFill>
                <a:latin typeface="Roboto Condensed Bold"/>
                <a:ea typeface="Roboto Condensed Bold"/>
                <a:cs typeface="Roboto Condensed Bold"/>
                <a:sym typeface="Roboto Condensed Bold"/>
              </a:rPr>
              <a:t>(717) 697-7077</a:t>
            </a:r>
          </a:p>
          <a:p>
            <a:pPr algn="l">
              <a:lnSpc>
                <a:spcPts val="5880"/>
              </a:lnSpc>
            </a:pPr>
            <a:r>
              <a:rPr lang="en-US" sz="4200" b="1" u="sng">
                <a:solidFill>
                  <a:srgbClr val="CD2032"/>
                </a:solidFill>
                <a:latin typeface="Roboto Condensed Bold"/>
                <a:ea typeface="Roboto Condensed Bold"/>
                <a:cs typeface="Roboto Condensed Bold"/>
                <a:sym typeface="Roboto Condensed Bold"/>
              </a:rPr>
              <a:t>Hours:</a:t>
            </a:r>
            <a:r>
              <a:rPr lang="en-US" sz="4200" b="1">
                <a:solidFill>
                  <a:srgbClr val="CD2032"/>
                </a:solidFill>
                <a:latin typeface="Roboto Condensed Bold"/>
                <a:ea typeface="Roboto Condensed Bold"/>
                <a:cs typeface="Roboto Condensed Bold"/>
                <a:sym typeface="Roboto Condensed Bold"/>
              </a:rPr>
              <a:t> </a:t>
            </a:r>
            <a:r>
              <a:rPr lang="en-US" sz="4200" b="1">
                <a:solidFill>
                  <a:srgbClr val="000000"/>
                </a:solidFill>
                <a:latin typeface="Roboto Condensed Bold"/>
                <a:ea typeface="Roboto Condensed Bold"/>
                <a:cs typeface="Roboto Condensed Bold"/>
                <a:sym typeface="Roboto Condensed Bold"/>
              </a:rPr>
              <a:t>8:30 a.m. to 4:30 p.m. (M-F)</a:t>
            </a:r>
          </a:p>
          <a:p>
            <a:pPr algn="l">
              <a:lnSpc>
                <a:spcPts val="5880"/>
              </a:lnSpc>
            </a:pPr>
            <a:r>
              <a:rPr lang="en-US" sz="4200" b="1" u="sng">
                <a:solidFill>
                  <a:srgbClr val="CD2032"/>
                </a:solidFill>
                <a:latin typeface="Roboto Condensed Bold"/>
                <a:ea typeface="Roboto Condensed Bold"/>
                <a:cs typeface="Roboto Condensed Bold"/>
                <a:sym typeface="Roboto Condensed Bold"/>
              </a:rPr>
              <a:t>Email:</a:t>
            </a:r>
            <a:r>
              <a:rPr lang="en-US" sz="4200" b="1">
                <a:solidFill>
                  <a:srgbClr val="CD2032"/>
                </a:solidFill>
                <a:latin typeface="Roboto Condensed Bold"/>
                <a:ea typeface="Roboto Condensed Bold"/>
                <a:cs typeface="Roboto Condensed Bold"/>
                <a:sym typeface="Roboto Condensed Bold"/>
              </a:rPr>
              <a:t> </a:t>
            </a:r>
            <a:r>
              <a:rPr lang="en-US" sz="4200" b="1">
                <a:solidFill>
                  <a:srgbClr val="1A1A1A"/>
                </a:solidFill>
                <a:latin typeface="Roboto Condensed Bold"/>
                <a:ea typeface="Roboto Condensed Bold"/>
                <a:cs typeface="Roboto Condensed Bold"/>
                <a:sym typeface="Roboto Condensed Bold"/>
              </a:rPr>
              <a:t>pasr@pasr.org</a:t>
            </a:r>
          </a:p>
          <a:p>
            <a:pPr algn="l">
              <a:lnSpc>
                <a:spcPts val="5880"/>
              </a:lnSpc>
            </a:pPr>
            <a:r>
              <a:rPr lang="en-US" sz="4200" b="1" u="sng">
                <a:solidFill>
                  <a:srgbClr val="CD2032"/>
                </a:solidFill>
                <a:latin typeface="Roboto Condensed Bold"/>
                <a:ea typeface="Roboto Condensed Bold"/>
                <a:cs typeface="Roboto Condensed Bold"/>
                <a:sym typeface="Roboto Condensed Bold"/>
              </a:rPr>
              <a:t>Website:</a:t>
            </a:r>
            <a:r>
              <a:rPr lang="en-US" sz="4200" b="1">
                <a:solidFill>
                  <a:srgbClr val="CD2032"/>
                </a:solidFill>
                <a:latin typeface="Roboto Condensed Bold"/>
                <a:ea typeface="Roboto Condensed Bold"/>
                <a:cs typeface="Roboto Condensed Bold"/>
                <a:sym typeface="Roboto Condensed Bold"/>
              </a:rPr>
              <a:t> </a:t>
            </a:r>
            <a:r>
              <a:rPr lang="en-US" sz="4200" b="1">
                <a:solidFill>
                  <a:srgbClr val="1A1A1A"/>
                </a:solidFill>
                <a:latin typeface="Roboto Condensed Bold"/>
                <a:ea typeface="Roboto Condensed Bold"/>
                <a:cs typeface="Roboto Condensed Bold"/>
                <a:sym typeface="Roboto Condensed Bold"/>
              </a:rPr>
              <a:t>www.pasr.org</a:t>
            </a:r>
          </a:p>
          <a:p>
            <a:pPr algn="l">
              <a:lnSpc>
                <a:spcPts val="5880"/>
              </a:lnSpc>
            </a:pPr>
            <a:r>
              <a:rPr lang="en-US" sz="4200" b="1" u="sng">
                <a:solidFill>
                  <a:srgbClr val="CD2032"/>
                </a:solidFill>
                <a:latin typeface="Roboto Condensed Bold"/>
                <a:ea typeface="Roboto Condensed Bold"/>
                <a:cs typeface="Roboto Condensed Bold"/>
                <a:sym typeface="Roboto Condensed Bold"/>
              </a:rPr>
              <a:t>Facebook:</a:t>
            </a:r>
            <a:r>
              <a:rPr lang="en-US" sz="4200" b="1">
                <a:solidFill>
                  <a:srgbClr val="CD2032"/>
                </a:solidFill>
                <a:latin typeface="Roboto Condensed Bold"/>
                <a:ea typeface="Roboto Condensed Bold"/>
                <a:cs typeface="Roboto Condensed Bold"/>
                <a:sym typeface="Roboto Condensed Bold"/>
              </a:rPr>
              <a:t> </a:t>
            </a:r>
            <a:r>
              <a:rPr lang="en-US" sz="4200" b="1">
                <a:solidFill>
                  <a:srgbClr val="1A1A1A"/>
                </a:solidFill>
                <a:latin typeface="Roboto Condensed Bold"/>
                <a:ea typeface="Roboto Condensed Bold"/>
                <a:cs typeface="Roboto Condensed Bold"/>
                <a:sym typeface="Roboto Condensed Bold"/>
              </a:rPr>
              <a:t>Pennsylvania Association of School Retirees (PASR)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228083" y="-1562218"/>
            <a:ext cx="19296545" cy="13038206"/>
          </a:xfrm>
          <a:custGeom>
            <a:avLst/>
            <a:gdLst/>
            <a:ahLst/>
            <a:cxnLst/>
            <a:rect l="l" t="t" r="r" b="b"/>
            <a:pathLst>
              <a:path w="19296545" h="13038206">
                <a:moveTo>
                  <a:pt x="0" y="0"/>
                </a:moveTo>
                <a:lnTo>
                  <a:pt x="19296545" y="0"/>
                </a:lnTo>
                <a:lnTo>
                  <a:pt x="19296545" y="13038206"/>
                </a:lnTo>
                <a:lnTo>
                  <a:pt x="0" y="13038206"/>
                </a:lnTo>
                <a:lnTo>
                  <a:pt x="0" y="0"/>
                </a:lnTo>
                <a:close/>
              </a:path>
            </a:pathLst>
          </a:custGeom>
          <a:blipFill>
            <a:blip r:embed="rId2">
              <a:alphaModFix amt="32999"/>
            </a:blip>
            <a:stretch>
              <a:fillRect/>
            </a:stretch>
          </a:blipFill>
        </p:spPr>
        <p:txBody>
          <a:bodyPr/>
          <a:lstStyle/>
          <a:p>
            <a:endParaRPr lang="en-US"/>
          </a:p>
        </p:txBody>
      </p:sp>
      <p:grpSp>
        <p:nvGrpSpPr>
          <p:cNvPr id="3" name="Group 3"/>
          <p:cNvGrpSpPr/>
          <p:nvPr/>
        </p:nvGrpSpPr>
        <p:grpSpPr>
          <a:xfrm>
            <a:off x="13449705" y="8348143"/>
            <a:ext cx="4838295" cy="1820313"/>
            <a:chOff x="0" y="0"/>
            <a:chExt cx="1274284" cy="479424"/>
          </a:xfrm>
        </p:grpSpPr>
        <p:sp>
          <p:nvSpPr>
            <p:cNvPr id="4" name="Freeform 4"/>
            <p:cNvSpPr/>
            <p:nvPr/>
          </p:nvSpPr>
          <p:spPr>
            <a:xfrm>
              <a:off x="0" y="0"/>
              <a:ext cx="1274284" cy="479424"/>
            </a:xfrm>
            <a:custGeom>
              <a:avLst/>
              <a:gdLst/>
              <a:ahLst/>
              <a:cxnLst/>
              <a:rect l="l" t="t" r="r" b="b"/>
              <a:pathLst>
                <a:path w="1274284" h="479424">
                  <a:moveTo>
                    <a:pt x="0" y="0"/>
                  </a:moveTo>
                  <a:lnTo>
                    <a:pt x="1274284" y="0"/>
                  </a:lnTo>
                  <a:lnTo>
                    <a:pt x="1274284" y="479424"/>
                  </a:lnTo>
                  <a:lnTo>
                    <a:pt x="0" y="479424"/>
                  </a:lnTo>
                  <a:close/>
                </a:path>
              </a:pathLst>
            </a:custGeom>
            <a:solidFill>
              <a:srgbClr val="1B1A17"/>
            </a:solidFill>
          </p:spPr>
          <p:txBody>
            <a:bodyPr/>
            <a:lstStyle/>
            <a:p>
              <a:endParaRPr lang="en-US"/>
            </a:p>
          </p:txBody>
        </p:sp>
        <p:sp>
          <p:nvSpPr>
            <p:cNvPr id="5" name="TextBox 5"/>
            <p:cNvSpPr txBox="1"/>
            <p:nvPr/>
          </p:nvSpPr>
          <p:spPr>
            <a:xfrm>
              <a:off x="0" y="-38100"/>
              <a:ext cx="1274284" cy="51752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670717" y="8735429"/>
            <a:ext cx="4396272" cy="1045743"/>
          </a:xfrm>
          <a:custGeom>
            <a:avLst/>
            <a:gdLst/>
            <a:ahLst/>
            <a:cxnLst/>
            <a:rect l="l" t="t" r="r" b="b"/>
            <a:pathLst>
              <a:path w="4396272" h="1045743">
                <a:moveTo>
                  <a:pt x="0" y="0"/>
                </a:moveTo>
                <a:lnTo>
                  <a:pt x="4396271" y="0"/>
                </a:lnTo>
                <a:lnTo>
                  <a:pt x="4396271" y="1045742"/>
                </a:lnTo>
                <a:lnTo>
                  <a:pt x="0" y="104574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5737126" y="157542"/>
            <a:ext cx="7366127" cy="2101735"/>
          </a:xfrm>
          <a:prstGeom prst="rect">
            <a:avLst/>
          </a:prstGeom>
        </p:spPr>
        <p:txBody>
          <a:bodyPr lIns="0" tIns="0" rIns="0" bIns="0" rtlCol="0" anchor="t">
            <a:spAutoFit/>
          </a:bodyPr>
          <a:lstStyle/>
          <a:p>
            <a:pPr algn="l">
              <a:lnSpc>
                <a:spcPts val="17164"/>
              </a:lnSpc>
            </a:pPr>
            <a:r>
              <a:rPr lang="en-US" sz="12260" b="1">
                <a:solidFill>
                  <a:srgbClr val="000000"/>
                </a:solidFill>
                <a:latin typeface="Raleway Heavy"/>
                <a:ea typeface="Raleway Heavy"/>
                <a:cs typeface="Raleway Heavy"/>
                <a:sym typeface="Raleway Heavy"/>
              </a:rPr>
              <a:t>Why Us?</a:t>
            </a:r>
          </a:p>
        </p:txBody>
      </p:sp>
      <p:grpSp>
        <p:nvGrpSpPr>
          <p:cNvPr id="8" name="Group 8"/>
          <p:cNvGrpSpPr/>
          <p:nvPr/>
        </p:nvGrpSpPr>
        <p:grpSpPr>
          <a:xfrm>
            <a:off x="471532" y="2259277"/>
            <a:ext cx="17285359" cy="6035860"/>
            <a:chOff x="0" y="0"/>
            <a:chExt cx="4552522" cy="1589692"/>
          </a:xfrm>
        </p:grpSpPr>
        <p:sp>
          <p:nvSpPr>
            <p:cNvPr id="9" name="Freeform 9"/>
            <p:cNvSpPr/>
            <p:nvPr/>
          </p:nvSpPr>
          <p:spPr>
            <a:xfrm>
              <a:off x="0" y="0"/>
              <a:ext cx="4552523" cy="1589692"/>
            </a:xfrm>
            <a:custGeom>
              <a:avLst/>
              <a:gdLst/>
              <a:ahLst/>
              <a:cxnLst/>
              <a:rect l="l" t="t" r="r" b="b"/>
              <a:pathLst>
                <a:path w="4552523" h="1589692">
                  <a:moveTo>
                    <a:pt x="0" y="0"/>
                  </a:moveTo>
                  <a:lnTo>
                    <a:pt x="4552523" y="0"/>
                  </a:lnTo>
                  <a:lnTo>
                    <a:pt x="4552523" y="1589692"/>
                  </a:lnTo>
                  <a:lnTo>
                    <a:pt x="0" y="1589692"/>
                  </a:lnTo>
                  <a:close/>
                </a:path>
              </a:pathLst>
            </a:custGeom>
            <a:solidFill>
              <a:srgbClr val="F2F3FC"/>
            </a:solidFill>
            <a:ln w="200025" cap="sq">
              <a:solidFill>
                <a:srgbClr val="000000"/>
              </a:solidFill>
              <a:prstDash val="solid"/>
              <a:miter/>
            </a:ln>
          </p:spPr>
          <p:txBody>
            <a:bodyPr/>
            <a:lstStyle/>
            <a:p>
              <a:endParaRPr lang="en-US"/>
            </a:p>
          </p:txBody>
        </p:sp>
        <p:sp>
          <p:nvSpPr>
            <p:cNvPr id="10" name="TextBox 10"/>
            <p:cNvSpPr txBox="1"/>
            <p:nvPr/>
          </p:nvSpPr>
          <p:spPr>
            <a:xfrm>
              <a:off x="0" y="-38100"/>
              <a:ext cx="4552522" cy="1627792"/>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681901" y="2637865"/>
            <a:ext cx="16433272" cy="4504690"/>
          </a:xfrm>
          <a:prstGeom prst="rect">
            <a:avLst/>
          </a:prstGeom>
        </p:spPr>
        <p:txBody>
          <a:bodyPr lIns="0" tIns="0" rIns="0" bIns="0" rtlCol="0" anchor="t">
            <a:spAutoFit/>
          </a:bodyPr>
          <a:lstStyle/>
          <a:p>
            <a:pPr algn="ctr">
              <a:lnSpc>
                <a:spcPts val="8959"/>
              </a:lnSpc>
            </a:pPr>
            <a:r>
              <a:rPr lang="en-US" sz="6399">
                <a:solidFill>
                  <a:srgbClr val="000000"/>
                </a:solidFill>
                <a:latin typeface="Roboto Condensed"/>
                <a:ea typeface="Roboto Condensed"/>
                <a:cs typeface="Roboto Condensed"/>
                <a:sym typeface="Roboto Condensed"/>
              </a:rPr>
              <a:t>We are the Association that consists of, is governed by and works </a:t>
            </a:r>
            <a:r>
              <a:rPr lang="en-US" sz="6399" b="1">
                <a:solidFill>
                  <a:srgbClr val="CE1242"/>
                </a:solidFill>
                <a:latin typeface="Roboto Condensed Bold"/>
                <a:ea typeface="Roboto Condensed Bold"/>
                <a:cs typeface="Roboto Condensed Bold"/>
                <a:sym typeface="Roboto Condensed Bold"/>
              </a:rPr>
              <a:t>exclusively</a:t>
            </a:r>
            <a:r>
              <a:rPr lang="en-US" sz="6399">
                <a:solidFill>
                  <a:srgbClr val="000000"/>
                </a:solidFill>
                <a:latin typeface="Roboto Condensed"/>
                <a:ea typeface="Roboto Condensed"/>
                <a:cs typeface="Roboto Condensed"/>
                <a:sym typeface="Roboto Condensed"/>
              </a:rPr>
              <a:t> to promote the interests and serve the needs of </a:t>
            </a:r>
            <a:r>
              <a:rPr lang="en-US" sz="6399" b="1">
                <a:solidFill>
                  <a:srgbClr val="CE1242"/>
                </a:solidFill>
                <a:latin typeface="Roboto Condensed Bold"/>
                <a:ea typeface="Roboto Condensed Bold"/>
                <a:cs typeface="Roboto Condensed Bold"/>
                <a:sym typeface="Roboto Condensed Bold"/>
              </a:rPr>
              <a:t>ALL</a:t>
            </a:r>
            <a:r>
              <a:rPr lang="en-US" sz="6399">
                <a:solidFill>
                  <a:srgbClr val="000000"/>
                </a:solidFill>
                <a:latin typeface="Roboto Condensed"/>
                <a:ea typeface="Roboto Condensed"/>
                <a:cs typeface="Roboto Condensed"/>
                <a:sym typeface="Roboto Condensed"/>
              </a:rPr>
              <a:t> people who retired from the public schools of Pennsylvania.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228083" y="-1562218"/>
            <a:ext cx="19296545" cy="13038206"/>
          </a:xfrm>
          <a:custGeom>
            <a:avLst/>
            <a:gdLst/>
            <a:ahLst/>
            <a:cxnLst/>
            <a:rect l="l" t="t" r="r" b="b"/>
            <a:pathLst>
              <a:path w="19296545" h="13038206">
                <a:moveTo>
                  <a:pt x="0" y="0"/>
                </a:moveTo>
                <a:lnTo>
                  <a:pt x="19296545" y="0"/>
                </a:lnTo>
                <a:lnTo>
                  <a:pt x="19296545" y="13038206"/>
                </a:lnTo>
                <a:lnTo>
                  <a:pt x="0" y="13038206"/>
                </a:lnTo>
                <a:lnTo>
                  <a:pt x="0" y="0"/>
                </a:lnTo>
                <a:close/>
              </a:path>
            </a:pathLst>
          </a:custGeom>
          <a:blipFill>
            <a:blip r:embed="rId2">
              <a:alphaModFix amt="32999"/>
            </a:blip>
            <a:stretch>
              <a:fillRect/>
            </a:stretch>
          </a:blipFill>
        </p:spPr>
        <p:txBody>
          <a:bodyPr/>
          <a:lstStyle/>
          <a:p>
            <a:endParaRPr lang="en-US"/>
          </a:p>
        </p:txBody>
      </p:sp>
      <p:grpSp>
        <p:nvGrpSpPr>
          <p:cNvPr id="3" name="Group 3"/>
          <p:cNvGrpSpPr/>
          <p:nvPr/>
        </p:nvGrpSpPr>
        <p:grpSpPr>
          <a:xfrm>
            <a:off x="13697682" y="0"/>
            <a:ext cx="4748546" cy="1714582"/>
            <a:chOff x="0" y="0"/>
            <a:chExt cx="1250646" cy="451577"/>
          </a:xfrm>
        </p:grpSpPr>
        <p:sp>
          <p:nvSpPr>
            <p:cNvPr id="4" name="Freeform 4"/>
            <p:cNvSpPr/>
            <p:nvPr/>
          </p:nvSpPr>
          <p:spPr>
            <a:xfrm>
              <a:off x="0" y="0"/>
              <a:ext cx="1250646" cy="451577"/>
            </a:xfrm>
            <a:custGeom>
              <a:avLst/>
              <a:gdLst/>
              <a:ahLst/>
              <a:cxnLst/>
              <a:rect l="l" t="t" r="r" b="b"/>
              <a:pathLst>
                <a:path w="1250646" h="451577">
                  <a:moveTo>
                    <a:pt x="0" y="0"/>
                  </a:moveTo>
                  <a:lnTo>
                    <a:pt x="1250646" y="0"/>
                  </a:lnTo>
                  <a:lnTo>
                    <a:pt x="1250646" y="451577"/>
                  </a:lnTo>
                  <a:lnTo>
                    <a:pt x="0" y="451577"/>
                  </a:lnTo>
                  <a:close/>
                </a:path>
              </a:pathLst>
            </a:custGeom>
            <a:solidFill>
              <a:srgbClr val="1B1A17"/>
            </a:solidFill>
          </p:spPr>
          <p:txBody>
            <a:bodyPr/>
            <a:lstStyle/>
            <a:p>
              <a:endParaRPr lang="en-US"/>
            </a:p>
          </p:txBody>
        </p:sp>
        <p:sp>
          <p:nvSpPr>
            <p:cNvPr id="5" name="TextBox 5"/>
            <p:cNvSpPr txBox="1"/>
            <p:nvPr/>
          </p:nvSpPr>
          <p:spPr>
            <a:xfrm>
              <a:off x="0" y="-38100"/>
              <a:ext cx="1250646" cy="48967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8109" y="1954285"/>
            <a:ext cx="18031782" cy="7304015"/>
            <a:chOff x="0" y="0"/>
            <a:chExt cx="4749111" cy="1923691"/>
          </a:xfrm>
        </p:grpSpPr>
        <p:sp>
          <p:nvSpPr>
            <p:cNvPr id="7" name="Freeform 7"/>
            <p:cNvSpPr/>
            <p:nvPr/>
          </p:nvSpPr>
          <p:spPr>
            <a:xfrm>
              <a:off x="0" y="0"/>
              <a:ext cx="4749111" cy="1923691"/>
            </a:xfrm>
            <a:custGeom>
              <a:avLst/>
              <a:gdLst/>
              <a:ahLst/>
              <a:cxnLst/>
              <a:rect l="l" t="t" r="r" b="b"/>
              <a:pathLst>
                <a:path w="4749111" h="1923691">
                  <a:moveTo>
                    <a:pt x="0" y="0"/>
                  </a:moveTo>
                  <a:lnTo>
                    <a:pt x="4749111" y="0"/>
                  </a:lnTo>
                  <a:lnTo>
                    <a:pt x="4749111" y="1923691"/>
                  </a:lnTo>
                  <a:lnTo>
                    <a:pt x="0" y="1923691"/>
                  </a:lnTo>
                  <a:close/>
                </a:path>
              </a:pathLst>
            </a:custGeom>
            <a:solidFill>
              <a:srgbClr val="F2F3FC"/>
            </a:solidFill>
            <a:ln w="152400" cap="sq">
              <a:solidFill>
                <a:srgbClr val="000000"/>
              </a:solidFill>
              <a:prstDash val="solid"/>
              <a:miter/>
            </a:ln>
          </p:spPr>
          <p:txBody>
            <a:bodyPr/>
            <a:lstStyle/>
            <a:p>
              <a:endParaRPr lang="en-US"/>
            </a:p>
          </p:txBody>
        </p:sp>
        <p:sp>
          <p:nvSpPr>
            <p:cNvPr id="8" name="TextBox 8"/>
            <p:cNvSpPr txBox="1"/>
            <p:nvPr/>
          </p:nvSpPr>
          <p:spPr>
            <a:xfrm>
              <a:off x="0" y="-38100"/>
              <a:ext cx="4749111" cy="196179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38308" y="2253615"/>
            <a:ext cx="17516291" cy="6367128"/>
          </a:xfrm>
          <a:prstGeom prst="rect">
            <a:avLst/>
          </a:prstGeom>
        </p:spPr>
        <p:txBody>
          <a:bodyPr wrap="square" lIns="0" tIns="0" rIns="0" bIns="0" rtlCol="0" anchor="t">
            <a:spAutoFit/>
          </a:bodyPr>
          <a:lstStyle/>
          <a:p>
            <a:pPr marL="777240" lvl="1" indent="-388620" algn="just">
              <a:lnSpc>
                <a:spcPts val="5040"/>
              </a:lnSpc>
              <a:buFont typeface="Arial"/>
              <a:buChar char="•"/>
            </a:pPr>
            <a:r>
              <a:rPr lang="en-US" sz="3600" dirty="0">
                <a:solidFill>
                  <a:srgbClr val="000000"/>
                </a:solidFill>
                <a:latin typeface="Roboto Condensed"/>
                <a:ea typeface="Roboto Condensed"/>
                <a:cs typeface="Roboto Condensed"/>
                <a:sym typeface="Roboto Condensed"/>
              </a:rPr>
              <a:t>PASR is the </a:t>
            </a:r>
            <a:r>
              <a:rPr lang="en-US" sz="3600" b="1" dirty="0">
                <a:solidFill>
                  <a:srgbClr val="CE1242"/>
                </a:solidFill>
                <a:latin typeface="Roboto Condensed Bold"/>
                <a:ea typeface="Roboto Condensed Bold"/>
                <a:cs typeface="Roboto Condensed Bold"/>
                <a:sym typeface="Roboto Condensed Bold"/>
              </a:rPr>
              <a:t>only</a:t>
            </a:r>
            <a:r>
              <a:rPr lang="en-US" sz="3600" dirty="0">
                <a:solidFill>
                  <a:srgbClr val="000000"/>
                </a:solidFill>
                <a:latin typeface="Roboto Condensed"/>
                <a:ea typeface="Roboto Condensed"/>
                <a:cs typeface="Roboto Condensed"/>
                <a:sym typeface="Roboto Condensed"/>
              </a:rPr>
              <a:t> organization dedicated solely to the benefit of Pennsylvania school retirees</a:t>
            </a:r>
          </a:p>
          <a:p>
            <a:pPr marL="777240" lvl="1" indent="-388620" algn="just">
              <a:lnSpc>
                <a:spcPts val="5040"/>
              </a:lnSpc>
              <a:buFont typeface="Arial"/>
              <a:buChar char="•"/>
            </a:pPr>
            <a:r>
              <a:rPr lang="en-US" sz="3600" dirty="0">
                <a:solidFill>
                  <a:srgbClr val="000000"/>
                </a:solidFill>
                <a:latin typeface="Roboto Condensed"/>
                <a:ea typeface="Roboto Condensed"/>
                <a:cs typeface="Roboto Condensed"/>
                <a:sym typeface="Roboto Condensed"/>
              </a:rPr>
              <a:t>Advocates to </a:t>
            </a:r>
            <a:r>
              <a:rPr lang="en-US" sz="3600" b="1" dirty="0">
                <a:solidFill>
                  <a:srgbClr val="CE1242"/>
                </a:solidFill>
                <a:latin typeface="Roboto Condensed Bold"/>
                <a:ea typeface="Roboto Condensed Bold"/>
                <a:cs typeface="Roboto Condensed Bold"/>
                <a:sym typeface="Roboto Condensed Bold"/>
              </a:rPr>
              <a:t>protect</a:t>
            </a:r>
            <a:r>
              <a:rPr lang="en-US" sz="3600" dirty="0">
                <a:solidFill>
                  <a:srgbClr val="000000"/>
                </a:solidFill>
                <a:latin typeface="Roboto Condensed"/>
                <a:ea typeface="Roboto Condensed"/>
                <a:cs typeface="Roboto Condensed"/>
                <a:sym typeface="Roboto Condensed"/>
              </a:rPr>
              <a:t> and </a:t>
            </a:r>
            <a:r>
              <a:rPr lang="en-US" sz="3600" b="1" dirty="0">
                <a:solidFill>
                  <a:srgbClr val="CE1242"/>
                </a:solidFill>
                <a:latin typeface="Roboto Condensed Bold"/>
                <a:ea typeface="Roboto Condensed Bold"/>
                <a:cs typeface="Roboto Condensed Bold"/>
                <a:sym typeface="Roboto Condensed Bold"/>
              </a:rPr>
              <a:t>improve</a:t>
            </a:r>
            <a:r>
              <a:rPr lang="en-US" sz="3600" dirty="0">
                <a:solidFill>
                  <a:srgbClr val="000000"/>
                </a:solidFill>
                <a:latin typeface="Roboto Condensed"/>
                <a:ea typeface="Roboto Condensed"/>
                <a:cs typeface="Roboto Condensed"/>
                <a:sym typeface="Roboto Condensed"/>
              </a:rPr>
              <a:t> PSERS benefits for all school retirees</a:t>
            </a:r>
          </a:p>
          <a:p>
            <a:pPr marL="777240" lvl="1" indent="-388620" algn="just">
              <a:lnSpc>
                <a:spcPts val="5040"/>
              </a:lnSpc>
              <a:buFont typeface="Arial"/>
              <a:buChar char="•"/>
            </a:pPr>
            <a:r>
              <a:rPr lang="en-US" sz="3600" dirty="0">
                <a:solidFill>
                  <a:srgbClr val="000000"/>
                </a:solidFill>
                <a:latin typeface="Roboto Condensed"/>
                <a:ea typeface="Roboto Condensed"/>
                <a:cs typeface="Roboto Condensed"/>
                <a:sym typeface="Roboto Condensed"/>
              </a:rPr>
              <a:t>Maintains one of the </a:t>
            </a:r>
            <a:r>
              <a:rPr lang="en-US" sz="3600" u="sng" dirty="0">
                <a:solidFill>
                  <a:srgbClr val="000000"/>
                </a:solidFill>
                <a:latin typeface="Roboto Condensed"/>
                <a:ea typeface="Roboto Condensed"/>
                <a:cs typeface="Roboto Condensed"/>
                <a:sym typeface="Roboto Condensed"/>
              </a:rPr>
              <a:t>largest grassroots lobbying networks</a:t>
            </a:r>
            <a:r>
              <a:rPr lang="en-US" sz="3600" dirty="0">
                <a:solidFill>
                  <a:srgbClr val="000000"/>
                </a:solidFill>
                <a:latin typeface="Roboto Condensed"/>
                <a:ea typeface="Roboto Condensed"/>
                <a:cs typeface="Roboto Condensed"/>
                <a:sym typeface="Roboto Condensed"/>
              </a:rPr>
              <a:t> in Pennsylvania:</a:t>
            </a:r>
          </a:p>
          <a:p>
            <a:pPr marL="1554480" lvl="2" indent="-518160" algn="just">
              <a:lnSpc>
                <a:spcPts val="5040"/>
              </a:lnSpc>
              <a:buFont typeface="Arial"/>
              <a:buChar char="⚬"/>
            </a:pPr>
            <a:r>
              <a:rPr lang="en-US" sz="3600" dirty="0">
                <a:solidFill>
                  <a:srgbClr val="000000"/>
                </a:solidFill>
                <a:latin typeface="Roboto Condensed"/>
                <a:ea typeface="Roboto Condensed"/>
                <a:cs typeface="Roboto Condensed"/>
                <a:sym typeface="Roboto Condensed"/>
              </a:rPr>
              <a:t>Over 800 volunteers serve on legislative contact teams</a:t>
            </a:r>
          </a:p>
          <a:p>
            <a:pPr marL="1554480" lvl="2" indent="-518160" algn="just">
              <a:lnSpc>
                <a:spcPts val="5040"/>
              </a:lnSpc>
              <a:buFont typeface="Arial"/>
              <a:buChar char="⚬"/>
            </a:pPr>
            <a:r>
              <a:rPr lang="en-US" sz="3600" dirty="0">
                <a:solidFill>
                  <a:srgbClr val="000000"/>
                </a:solidFill>
                <a:latin typeface="Roboto Condensed"/>
                <a:ea typeface="Roboto Condensed"/>
                <a:cs typeface="Roboto Condensed"/>
                <a:sym typeface="Roboto Condensed"/>
              </a:rPr>
              <a:t>Volunteers regularly meet with legislators to represent retiree interests</a:t>
            </a:r>
          </a:p>
          <a:p>
            <a:pPr marL="777240" lvl="1" indent="-388620" algn="just">
              <a:lnSpc>
                <a:spcPts val="5040"/>
              </a:lnSpc>
              <a:buFont typeface="Arial"/>
              <a:buChar char="•"/>
            </a:pPr>
            <a:r>
              <a:rPr lang="en-US" sz="3600" dirty="0">
                <a:solidFill>
                  <a:srgbClr val="000000"/>
                </a:solidFill>
                <a:latin typeface="Roboto Condensed"/>
                <a:ea typeface="Roboto Condensed"/>
                <a:cs typeface="Roboto Condensed"/>
                <a:sym typeface="Roboto Condensed"/>
              </a:rPr>
              <a:t>One of the few organizations advocating for a Cost-of-Living Adjustment </a:t>
            </a:r>
            <a:r>
              <a:rPr lang="en-US" sz="3600" b="1" dirty="0">
                <a:solidFill>
                  <a:srgbClr val="CE1242"/>
                </a:solidFill>
                <a:latin typeface="Roboto Condensed Bold"/>
                <a:ea typeface="Roboto Condensed Bold"/>
                <a:cs typeface="Roboto Condensed Bold"/>
                <a:sym typeface="Roboto Condensed Bold"/>
              </a:rPr>
              <a:t>(COLA)</a:t>
            </a:r>
            <a:r>
              <a:rPr lang="en-US" sz="3600" dirty="0">
                <a:solidFill>
                  <a:srgbClr val="000000"/>
                </a:solidFill>
                <a:latin typeface="Roboto Condensed"/>
                <a:ea typeface="Roboto Condensed"/>
                <a:cs typeface="Roboto Condensed"/>
                <a:sym typeface="Roboto Condensed"/>
              </a:rPr>
              <a:t> for PSERS annuitants</a:t>
            </a:r>
          </a:p>
          <a:p>
            <a:pPr marL="777240" lvl="1" indent="-388620" algn="just">
              <a:lnSpc>
                <a:spcPts val="5040"/>
              </a:lnSpc>
              <a:buFont typeface="Arial"/>
              <a:buChar char="•"/>
            </a:pPr>
            <a:r>
              <a:rPr lang="en-US" sz="3600" b="1" dirty="0">
                <a:solidFill>
                  <a:srgbClr val="CE1242"/>
                </a:solidFill>
                <a:latin typeface="Roboto Condensed Bold"/>
                <a:ea typeface="Roboto Condensed Bold"/>
                <a:cs typeface="Roboto Condensed Bold"/>
                <a:sym typeface="Roboto Condensed Bold"/>
              </a:rPr>
              <a:t>House Bill 411</a:t>
            </a:r>
            <a:r>
              <a:rPr lang="en-US" sz="3600" dirty="0">
                <a:solidFill>
                  <a:srgbClr val="000000"/>
                </a:solidFill>
                <a:latin typeface="Roboto Condensed"/>
                <a:ea typeface="Roboto Condensed"/>
                <a:cs typeface="Roboto Condensed"/>
                <a:sym typeface="Roboto Condensed"/>
              </a:rPr>
              <a:t> is the first COLA-related bill </a:t>
            </a:r>
            <a:r>
              <a:rPr lang="en-US" sz="3600" b="1" dirty="0">
                <a:solidFill>
                  <a:srgbClr val="CE1242"/>
                </a:solidFill>
                <a:latin typeface="Roboto Condensed Bold"/>
                <a:ea typeface="Roboto Condensed Bold"/>
                <a:cs typeface="Roboto Condensed Bold"/>
                <a:sym typeface="Roboto Condensed Bold"/>
              </a:rPr>
              <a:t>in </a:t>
            </a:r>
            <a:r>
              <a:rPr lang="en-US" sz="3600" b="1" i="1" dirty="0">
                <a:solidFill>
                  <a:srgbClr val="CE1242"/>
                </a:solidFill>
                <a:latin typeface="Roboto Condensed Bold Italics"/>
                <a:ea typeface="Roboto Condensed Bold Italics"/>
                <a:cs typeface="Roboto Condensed Bold Italics"/>
                <a:sym typeface="Roboto Condensed Bold Italics"/>
              </a:rPr>
              <a:t>over 20 years</a:t>
            </a:r>
            <a:r>
              <a:rPr lang="en-US" sz="3600" dirty="0">
                <a:solidFill>
                  <a:srgbClr val="000000"/>
                </a:solidFill>
                <a:latin typeface="Roboto Condensed"/>
                <a:ea typeface="Roboto Condensed"/>
                <a:cs typeface="Roboto Condensed"/>
                <a:sym typeface="Roboto Condensed"/>
              </a:rPr>
              <a:t> to pass through the Pennsylvania House of Representatives</a:t>
            </a:r>
          </a:p>
          <a:p>
            <a:pPr algn="just">
              <a:lnSpc>
                <a:spcPts val="5040"/>
              </a:lnSpc>
            </a:pPr>
            <a:endParaRPr lang="en-US" sz="3600" dirty="0">
              <a:solidFill>
                <a:srgbClr val="000000"/>
              </a:solidFill>
              <a:latin typeface="Roboto Condensed"/>
              <a:ea typeface="Roboto Condensed"/>
              <a:cs typeface="Roboto Condensed"/>
              <a:sym typeface="Roboto Condensed"/>
            </a:endParaRPr>
          </a:p>
        </p:txBody>
      </p:sp>
      <p:sp>
        <p:nvSpPr>
          <p:cNvPr id="10" name="Freeform 10"/>
          <p:cNvSpPr/>
          <p:nvPr/>
        </p:nvSpPr>
        <p:spPr>
          <a:xfrm>
            <a:off x="13873819" y="334420"/>
            <a:ext cx="4396272" cy="1045743"/>
          </a:xfrm>
          <a:custGeom>
            <a:avLst/>
            <a:gdLst/>
            <a:ahLst/>
            <a:cxnLst/>
            <a:rect l="l" t="t" r="r" b="b"/>
            <a:pathLst>
              <a:path w="4396272" h="1045743">
                <a:moveTo>
                  <a:pt x="0" y="0"/>
                </a:moveTo>
                <a:lnTo>
                  <a:pt x="4396272" y="0"/>
                </a:lnTo>
                <a:lnTo>
                  <a:pt x="4396272" y="1045742"/>
                </a:lnTo>
                <a:lnTo>
                  <a:pt x="0" y="1045742"/>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555127" y="388884"/>
            <a:ext cx="12386464" cy="1377949"/>
          </a:xfrm>
          <a:prstGeom prst="rect">
            <a:avLst/>
          </a:prstGeom>
        </p:spPr>
        <p:txBody>
          <a:bodyPr lIns="0" tIns="0" rIns="0" bIns="0" rtlCol="0" anchor="t">
            <a:spAutoFit/>
          </a:bodyPr>
          <a:lstStyle/>
          <a:p>
            <a:pPr algn="l">
              <a:lnSpc>
                <a:spcPts val="11200"/>
              </a:lnSpc>
            </a:pPr>
            <a:r>
              <a:rPr lang="en-US" sz="8000" b="1">
                <a:solidFill>
                  <a:srgbClr val="000000"/>
                </a:solidFill>
                <a:latin typeface="Raleway Heavy"/>
                <a:ea typeface="Raleway Heavy"/>
                <a:cs typeface="Raleway Heavy"/>
                <a:sym typeface="Raleway Heavy"/>
              </a:rPr>
              <a:t>Legislation Advocacy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228083" y="-1562218"/>
            <a:ext cx="19296545" cy="13038206"/>
          </a:xfrm>
          <a:custGeom>
            <a:avLst/>
            <a:gdLst/>
            <a:ahLst/>
            <a:cxnLst/>
            <a:rect l="l" t="t" r="r" b="b"/>
            <a:pathLst>
              <a:path w="19296545" h="13038206">
                <a:moveTo>
                  <a:pt x="0" y="0"/>
                </a:moveTo>
                <a:lnTo>
                  <a:pt x="19296545" y="0"/>
                </a:lnTo>
                <a:lnTo>
                  <a:pt x="19296545" y="13038206"/>
                </a:lnTo>
                <a:lnTo>
                  <a:pt x="0" y="13038206"/>
                </a:lnTo>
                <a:lnTo>
                  <a:pt x="0" y="0"/>
                </a:lnTo>
                <a:close/>
              </a:path>
            </a:pathLst>
          </a:custGeom>
          <a:blipFill>
            <a:blip r:embed="rId2">
              <a:alphaModFix amt="32999"/>
            </a:blip>
            <a:stretch>
              <a:fillRect/>
            </a:stretch>
          </a:blipFill>
        </p:spPr>
        <p:txBody>
          <a:bodyPr/>
          <a:lstStyle/>
          <a:p>
            <a:endParaRPr lang="en-US"/>
          </a:p>
        </p:txBody>
      </p:sp>
      <p:grpSp>
        <p:nvGrpSpPr>
          <p:cNvPr id="3" name="Group 3"/>
          <p:cNvGrpSpPr/>
          <p:nvPr/>
        </p:nvGrpSpPr>
        <p:grpSpPr>
          <a:xfrm>
            <a:off x="13484960" y="0"/>
            <a:ext cx="5423755" cy="1595427"/>
            <a:chOff x="0" y="0"/>
            <a:chExt cx="1428479" cy="420195"/>
          </a:xfrm>
        </p:grpSpPr>
        <p:sp>
          <p:nvSpPr>
            <p:cNvPr id="4" name="Freeform 4"/>
            <p:cNvSpPr/>
            <p:nvPr/>
          </p:nvSpPr>
          <p:spPr>
            <a:xfrm>
              <a:off x="0" y="0"/>
              <a:ext cx="1428479" cy="420195"/>
            </a:xfrm>
            <a:custGeom>
              <a:avLst/>
              <a:gdLst/>
              <a:ahLst/>
              <a:cxnLst/>
              <a:rect l="l" t="t" r="r" b="b"/>
              <a:pathLst>
                <a:path w="1428479" h="420195">
                  <a:moveTo>
                    <a:pt x="0" y="0"/>
                  </a:moveTo>
                  <a:lnTo>
                    <a:pt x="1428479" y="0"/>
                  </a:lnTo>
                  <a:lnTo>
                    <a:pt x="1428479" y="420195"/>
                  </a:lnTo>
                  <a:lnTo>
                    <a:pt x="0" y="420195"/>
                  </a:lnTo>
                  <a:close/>
                </a:path>
              </a:pathLst>
            </a:custGeom>
            <a:solidFill>
              <a:srgbClr val="1B1A17"/>
            </a:solidFill>
          </p:spPr>
          <p:txBody>
            <a:bodyPr/>
            <a:lstStyle/>
            <a:p>
              <a:endParaRPr lang="en-US"/>
            </a:p>
          </p:txBody>
        </p:sp>
        <p:sp>
          <p:nvSpPr>
            <p:cNvPr id="5" name="TextBox 5"/>
            <p:cNvSpPr txBox="1"/>
            <p:nvPr/>
          </p:nvSpPr>
          <p:spPr>
            <a:xfrm>
              <a:off x="0" y="-38100"/>
              <a:ext cx="1428479" cy="45829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653419" y="274842"/>
            <a:ext cx="4396272" cy="1045743"/>
          </a:xfrm>
          <a:custGeom>
            <a:avLst/>
            <a:gdLst/>
            <a:ahLst/>
            <a:cxnLst/>
            <a:rect l="l" t="t" r="r" b="b"/>
            <a:pathLst>
              <a:path w="4396272" h="1045743">
                <a:moveTo>
                  <a:pt x="0" y="0"/>
                </a:moveTo>
                <a:lnTo>
                  <a:pt x="4396272" y="0"/>
                </a:lnTo>
                <a:lnTo>
                  <a:pt x="4396272" y="1045743"/>
                </a:lnTo>
                <a:lnTo>
                  <a:pt x="0" y="1045743"/>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47580" y="258763"/>
            <a:ext cx="12016497" cy="1377949"/>
          </a:xfrm>
          <a:prstGeom prst="rect">
            <a:avLst/>
          </a:prstGeom>
        </p:spPr>
        <p:txBody>
          <a:bodyPr lIns="0" tIns="0" rIns="0" bIns="0" rtlCol="0" anchor="t">
            <a:spAutoFit/>
          </a:bodyPr>
          <a:lstStyle/>
          <a:p>
            <a:pPr algn="l">
              <a:lnSpc>
                <a:spcPts val="11200"/>
              </a:lnSpc>
            </a:pPr>
            <a:r>
              <a:rPr lang="en-US" sz="8000" b="1">
                <a:solidFill>
                  <a:srgbClr val="000000"/>
                </a:solidFill>
                <a:latin typeface="Raleway Heavy"/>
                <a:ea typeface="Raleway Heavy"/>
                <a:cs typeface="Raleway Heavy"/>
                <a:sym typeface="Raleway Heavy"/>
              </a:rPr>
              <a:t>Social Opportunities</a:t>
            </a:r>
          </a:p>
        </p:txBody>
      </p:sp>
      <p:grpSp>
        <p:nvGrpSpPr>
          <p:cNvPr id="8" name="Group 8"/>
          <p:cNvGrpSpPr/>
          <p:nvPr/>
        </p:nvGrpSpPr>
        <p:grpSpPr>
          <a:xfrm>
            <a:off x="418386" y="1777344"/>
            <a:ext cx="17451229" cy="8278003"/>
            <a:chOff x="0" y="0"/>
            <a:chExt cx="4596208" cy="2180215"/>
          </a:xfrm>
        </p:grpSpPr>
        <p:sp>
          <p:nvSpPr>
            <p:cNvPr id="9" name="Freeform 9"/>
            <p:cNvSpPr/>
            <p:nvPr/>
          </p:nvSpPr>
          <p:spPr>
            <a:xfrm>
              <a:off x="0" y="0"/>
              <a:ext cx="4596209" cy="2180215"/>
            </a:xfrm>
            <a:custGeom>
              <a:avLst/>
              <a:gdLst/>
              <a:ahLst/>
              <a:cxnLst/>
              <a:rect l="l" t="t" r="r" b="b"/>
              <a:pathLst>
                <a:path w="4596209" h="2180215">
                  <a:moveTo>
                    <a:pt x="0" y="0"/>
                  </a:moveTo>
                  <a:lnTo>
                    <a:pt x="4596209" y="0"/>
                  </a:lnTo>
                  <a:lnTo>
                    <a:pt x="4596209" y="2180215"/>
                  </a:lnTo>
                  <a:lnTo>
                    <a:pt x="0" y="2180215"/>
                  </a:lnTo>
                  <a:close/>
                </a:path>
              </a:pathLst>
            </a:custGeom>
            <a:solidFill>
              <a:srgbClr val="F2F3FC"/>
            </a:solidFill>
            <a:ln w="200025" cap="sq">
              <a:solidFill>
                <a:srgbClr val="000000"/>
              </a:solidFill>
              <a:prstDash val="solid"/>
              <a:miter/>
            </a:ln>
          </p:spPr>
          <p:txBody>
            <a:bodyPr/>
            <a:lstStyle/>
            <a:p>
              <a:endParaRPr lang="en-US"/>
            </a:p>
          </p:txBody>
        </p:sp>
        <p:sp>
          <p:nvSpPr>
            <p:cNvPr id="10" name="TextBox 10"/>
            <p:cNvSpPr txBox="1"/>
            <p:nvPr/>
          </p:nvSpPr>
          <p:spPr>
            <a:xfrm>
              <a:off x="0" y="-38100"/>
              <a:ext cx="4596208" cy="221831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74781" y="2056816"/>
            <a:ext cx="17096454" cy="7642860"/>
          </a:xfrm>
          <a:prstGeom prst="rect">
            <a:avLst/>
          </a:prstGeom>
        </p:spPr>
        <p:txBody>
          <a:bodyPr lIns="0" tIns="0" rIns="0" bIns="0" rtlCol="0" anchor="t">
            <a:spAutoFit/>
          </a:bodyPr>
          <a:lstStyle/>
          <a:p>
            <a:pPr marL="777240" lvl="1" indent="-388620" algn="just">
              <a:lnSpc>
                <a:spcPts val="5040"/>
              </a:lnSpc>
              <a:buFont typeface="Arial"/>
              <a:buChar char="•"/>
            </a:pPr>
            <a:r>
              <a:rPr lang="en-US" sz="3600">
                <a:solidFill>
                  <a:srgbClr val="000000"/>
                </a:solidFill>
                <a:latin typeface="Roboto Condensed"/>
                <a:ea typeface="Roboto Condensed"/>
                <a:cs typeface="Roboto Condensed"/>
                <a:sym typeface="Roboto Condensed"/>
              </a:rPr>
              <a:t>Social connection is one of the top reasons members join PASR!</a:t>
            </a:r>
          </a:p>
          <a:p>
            <a:pPr marL="777240" lvl="1" indent="-388620" algn="just">
              <a:lnSpc>
                <a:spcPts val="5040"/>
              </a:lnSpc>
              <a:buFont typeface="Arial"/>
              <a:buChar char="•"/>
            </a:pPr>
            <a:r>
              <a:rPr lang="en-US" sz="3600">
                <a:solidFill>
                  <a:srgbClr val="000000"/>
                </a:solidFill>
                <a:latin typeface="Roboto Condensed"/>
                <a:ea typeface="Roboto Condensed"/>
                <a:cs typeface="Roboto Condensed"/>
                <a:sym typeface="Roboto Condensed"/>
              </a:rPr>
              <a:t>Reconnect with former colleagues and </a:t>
            </a:r>
            <a:r>
              <a:rPr lang="en-US" sz="3600" b="1">
                <a:solidFill>
                  <a:srgbClr val="CE1242"/>
                </a:solidFill>
                <a:latin typeface="Roboto Condensed Bold"/>
                <a:ea typeface="Roboto Condensed Bold"/>
                <a:cs typeface="Roboto Condensed Bold"/>
                <a:sym typeface="Roboto Condensed Bold"/>
              </a:rPr>
              <a:t>make new friends</a:t>
            </a:r>
            <a:r>
              <a:rPr lang="en-US" sz="3600">
                <a:solidFill>
                  <a:srgbClr val="000000"/>
                </a:solidFill>
                <a:latin typeface="Roboto Condensed"/>
                <a:ea typeface="Roboto Condensed"/>
                <a:cs typeface="Roboto Condensed"/>
                <a:sym typeface="Roboto Condensed"/>
              </a:rPr>
              <a:t> in retirement</a:t>
            </a:r>
          </a:p>
          <a:p>
            <a:pPr marL="777240" lvl="1" indent="-388620" algn="just">
              <a:lnSpc>
                <a:spcPts val="5040"/>
              </a:lnSpc>
              <a:buFont typeface="Arial"/>
              <a:buChar char="•"/>
            </a:pPr>
            <a:r>
              <a:rPr lang="en-US" sz="3600">
                <a:solidFill>
                  <a:srgbClr val="000000"/>
                </a:solidFill>
                <a:latin typeface="Roboto Condensed"/>
                <a:ea typeface="Roboto Condensed"/>
                <a:cs typeface="Roboto Condensed"/>
                <a:sym typeface="Roboto Condensed"/>
              </a:rPr>
              <a:t>Gatherings often include:</a:t>
            </a:r>
          </a:p>
          <a:p>
            <a:pPr marL="1554480" lvl="2" indent="-518160" algn="just">
              <a:lnSpc>
                <a:spcPts val="5040"/>
              </a:lnSpc>
              <a:buFont typeface="Arial"/>
              <a:buChar char="⚬"/>
            </a:pPr>
            <a:r>
              <a:rPr lang="en-US" sz="3600">
                <a:solidFill>
                  <a:srgbClr val="000000"/>
                </a:solidFill>
                <a:latin typeface="Roboto Condensed"/>
                <a:ea typeface="Roboto Condensed"/>
                <a:cs typeface="Roboto Condensed"/>
                <a:sym typeface="Roboto Condensed"/>
              </a:rPr>
              <a:t>Luncheons, reunions and special events</a:t>
            </a:r>
          </a:p>
          <a:p>
            <a:pPr marL="1554480" lvl="2" indent="-518160" algn="just">
              <a:lnSpc>
                <a:spcPts val="5040"/>
              </a:lnSpc>
              <a:buFont typeface="Arial"/>
              <a:buChar char="⚬"/>
            </a:pPr>
            <a:r>
              <a:rPr lang="en-US" sz="3600">
                <a:solidFill>
                  <a:srgbClr val="000000"/>
                </a:solidFill>
                <a:latin typeface="Roboto Condensed"/>
                <a:ea typeface="Roboto Condensed"/>
                <a:cs typeface="Roboto Condensed"/>
                <a:sym typeface="Roboto Condensed"/>
              </a:rPr>
              <a:t>Opportunities to volunteer and give back together</a:t>
            </a:r>
          </a:p>
          <a:p>
            <a:pPr marL="777240" lvl="1" indent="-388620" algn="just">
              <a:lnSpc>
                <a:spcPts val="5040"/>
              </a:lnSpc>
              <a:buFont typeface="Arial"/>
              <a:buChar char="•"/>
            </a:pPr>
            <a:r>
              <a:rPr lang="en-US" sz="3600" b="1">
                <a:solidFill>
                  <a:srgbClr val="CE1242"/>
                </a:solidFill>
                <a:latin typeface="Roboto Condensed Bold"/>
                <a:ea typeface="Roboto Condensed Bold"/>
                <a:cs typeface="Roboto Condensed Bold"/>
                <a:sym typeface="Roboto Condensed Bold"/>
              </a:rPr>
              <a:t>Travel with PASR!</a:t>
            </a:r>
            <a:r>
              <a:rPr lang="en-US" sz="3600">
                <a:solidFill>
                  <a:srgbClr val="000000"/>
                </a:solidFill>
                <a:latin typeface="Roboto Condensed"/>
                <a:ea typeface="Roboto Condensed"/>
                <a:cs typeface="Roboto Condensed"/>
                <a:sym typeface="Roboto Condensed"/>
              </a:rPr>
              <a:t> Enjoy trips organized at both the state and chapter levels:</a:t>
            </a:r>
          </a:p>
          <a:p>
            <a:pPr marL="1554480" lvl="2" indent="-518160" algn="just">
              <a:lnSpc>
                <a:spcPts val="5040"/>
              </a:lnSpc>
              <a:buFont typeface="Arial"/>
              <a:buChar char="⚬"/>
            </a:pPr>
            <a:r>
              <a:rPr lang="en-US" sz="3600">
                <a:solidFill>
                  <a:srgbClr val="000000"/>
                </a:solidFill>
                <a:latin typeface="Roboto Condensed"/>
                <a:ea typeface="Roboto Condensed"/>
                <a:cs typeface="Roboto Condensed"/>
                <a:sym typeface="Roboto Condensed"/>
              </a:rPr>
              <a:t>Explore destinations in the U.S. and abroad</a:t>
            </a:r>
          </a:p>
          <a:p>
            <a:pPr marL="1554480" lvl="2" indent="-518160" algn="just">
              <a:lnSpc>
                <a:spcPts val="5040"/>
              </a:lnSpc>
              <a:buFont typeface="Arial"/>
              <a:buChar char="⚬"/>
            </a:pPr>
            <a:r>
              <a:rPr lang="en-US" sz="3600">
                <a:solidFill>
                  <a:srgbClr val="000000"/>
                </a:solidFill>
                <a:latin typeface="Roboto Condensed"/>
                <a:ea typeface="Roboto Condensed"/>
                <a:cs typeface="Roboto Condensed"/>
                <a:sym typeface="Roboto Condensed"/>
              </a:rPr>
              <a:t>Past trips have included places like Niagara Falls, Colonial Williamsburg, Ireland and Italy</a:t>
            </a:r>
          </a:p>
          <a:p>
            <a:pPr marL="777240" lvl="1" indent="-388620" algn="just">
              <a:lnSpc>
                <a:spcPts val="5040"/>
              </a:lnSpc>
              <a:buFont typeface="Arial"/>
              <a:buChar char="•"/>
            </a:pPr>
            <a:r>
              <a:rPr lang="en-US" sz="3600">
                <a:solidFill>
                  <a:srgbClr val="000000"/>
                </a:solidFill>
                <a:latin typeface="Roboto Condensed"/>
                <a:ea typeface="Roboto Condensed"/>
                <a:cs typeface="Roboto Condensed"/>
                <a:sym typeface="Roboto Condensed"/>
              </a:rPr>
              <a:t>Find full trip details at </a:t>
            </a:r>
            <a:r>
              <a:rPr lang="en-US" sz="3600" u="sng">
                <a:solidFill>
                  <a:srgbClr val="000000"/>
                </a:solidFill>
                <a:latin typeface="Roboto Condensed"/>
                <a:ea typeface="Roboto Condensed"/>
                <a:cs typeface="Roboto Condensed"/>
                <a:sym typeface="Roboto Condensed"/>
                <a:hlinkClick r:id="rId4" tooltip="https://www.pasr.org"/>
              </a:rPr>
              <a:t>www.pasr.org</a:t>
            </a:r>
            <a:r>
              <a:rPr lang="en-US" sz="3600">
                <a:solidFill>
                  <a:srgbClr val="000000"/>
                </a:solidFill>
                <a:latin typeface="Roboto Condensed"/>
                <a:ea typeface="Roboto Condensed"/>
                <a:cs typeface="Roboto Condensed"/>
                <a:sym typeface="Roboto Condensed"/>
              </a:rPr>
              <a:t> under </a:t>
            </a:r>
            <a:r>
              <a:rPr lang="en-US" sz="3600" b="1" i="1">
                <a:solidFill>
                  <a:srgbClr val="CE1242"/>
                </a:solidFill>
                <a:latin typeface="Roboto Condensed Bold Italics"/>
                <a:ea typeface="Roboto Condensed Bold Italics"/>
                <a:cs typeface="Roboto Condensed Bold Italics"/>
                <a:sym typeface="Roboto Condensed Bold Italics"/>
              </a:rPr>
              <a:t>“Trips with PASR”</a:t>
            </a:r>
          </a:p>
          <a:p>
            <a:pPr marL="777240" lvl="1" indent="-388620" algn="just">
              <a:lnSpc>
                <a:spcPts val="5040"/>
              </a:lnSpc>
              <a:buFont typeface="Arial"/>
              <a:buChar char="•"/>
            </a:pPr>
            <a:r>
              <a:rPr lang="en-US" sz="3600">
                <a:solidFill>
                  <a:srgbClr val="000000"/>
                </a:solidFill>
                <a:latin typeface="Roboto Condensed"/>
                <a:ea typeface="Roboto Condensed"/>
                <a:cs typeface="Roboto Condensed"/>
                <a:sym typeface="Roboto Condensed"/>
              </a:rPr>
              <a:t>Check out our website calendar for upcoming day trips and group travel opportunities!</a:t>
            </a:r>
          </a:p>
          <a:p>
            <a:pPr algn="just">
              <a:lnSpc>
                <a:spcPts val="5040"/>
              </a:lnSpc>
            </a:pPr>
            <a:endParaRPr lang="en-US" sz="3600">
              <a:solidFill>
                <a:srgbClr val="000000"/>
              </a:solidFill>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sp>
        <p:nvSpPr>
          <p:cNvPr id="2" name="Freeform 2"/>
          <p:cNvSpPr/>
          <p:nvPr/>
        </p:nvSpPr>
        <p:spPr>
          <a:xfrm>
            <a:off x="-228083" y="-1562218"/>
            <a:ext cx="19296545" cy="13038206"/>
          </a:xfrm>
          <a:custGeom>
            <a:avLst/>
            <a:gdLst/>
            <a:ahLst/>
            <a:cxnLst/>
            <a:rect l="l" t="t" r="r" b="b"/>
            <a:pathLst>
              <a:path w="19296545" h="13038206">
                <a:moveTo>
                  <a:pt x="0" y="0"/>
                </a:moveTo>
                <a:lnTo>
                  <a:pt x="19296545" y="0"/>
                </a:lnTo>
                <a:lnTo>
                  <a:pt x="19296545" y="13038206"/>
                </a:lnTo>
                <a:lnTo>
                  <a:pt x="0" y="13038206"/>
                </a:lnTo>
                <a:lnTo>
                  <a:pt x="0" y="0"/>
                </a:lnTo>
                <a:close/>
              </a:path>
            </a:pathLst>
          </a:custGeom>
          <a:blipFill>
            <a:blip r:embed="rId2">
              <a:alphaModFix amt="32999"/>
            </a:blip>
            <a:stretch>
              <a:fillRect/>
            </a:stretch>
          </a:blipFill>
        </p:spPr>
        <p:txBody>
          <a:bodyPr/>
          <a:lstStyle/>
          <a:p>
            <a:endParaRPr lang="en-US"/>
          </a:p>
        </p:txBody>
      </p:sp>
      <p:grpSp>
        <p:nvGrpSpPr>
          <p:cNvPr id="3" name="Group 3"/>
          <p:cNvGrpSpPr/>
          <p:nvPr/>
        </p:nvGrpSpPr>
        <p:grpSpPr>
          <a:xfrm>
            <a:off x="13621178" y="-157306"/>
            <a:ext cx="5026573" cy="1794018"/>
            <a:chOff x="0" y="0"/>
            <a:chExt cx="1323871" cy="472499"/>
          </a:xfrm>
        </p:grpSpPr>
        <p:sp>
          <p:nvSpPr>
            <p:cNvPr id="4" name="Freeform 4"/>
            <p:cNvSpPr/>
            <p:nvPr/>
          </p:nvSpPr>
          <p:spPr>
            <a:xfrm>
              <a:off x="0" y="0"/>
              <a:ext cx="1323871" cy="472499"/>
            </a:xfrm>
            <a:custGeom>
              <a:avLst/>
              <a:gdLst/>
              <a:ahLst/>
              <a:cxnLst/>
              <a:rect l="l" t="t" r="r" b="b"/>
              <a:pathLst>
                <a:path w="1323871" h="472499">
                  <a:moveTo>
                    <a:pt x="0" y="0"/>
                  </a:moveTo>
                  <a:lnTo>
                    <a:pt x="1323871" y="0"/>
                  </a:lnTo>
                  <a:lnTo>
                    <a:pt x="1323871" y="472499"/>
                  </a:lnTo>
                  <a:lnTo>
                    <a:pt x="0" y="472499"/>
                  </a:lnTo>
                  <a:close/>
                </a:path>
              </a:pathLst>
            </a:custGeom>
            <a:solidFill>
              <a:srgbClr val="1B1A17"/>
            </a:solidFill>
          </p:spPr>
          <p:txBody>
            <a:bodyPr/>
            <a:lstStyle/>
            <a:p>
              <a:endParaRPr lang="en-US"/>
            </a:p>
          </p:txBody>
        </p:sp>
        <p:sp>
          <p:nvSpPr>
            <p:cNvPr id="5" name="TextBox 5"/>
            <p:cNvSpPr txBox="1"/>
            <p:nvPr/>
          </p:nvSpPr>
          <p:spPr>
            <a:xfrm>
              <a:off x="0" y="-38100"/>
              <a:ext cx="1323871" cy="510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23346" y="1804653"/>
            <a:ext cx="14327456" cy="8278003"/>
            <a:chOff x="0" y="0"/>
            <a:chExt cx="3773486" cy="2180215"/>
          </a:xfrm>
        </p:grpSpPr>
        <p:sp>
          <p:nvSpPr>
            <p:cNvPr id="7" name="Freeform 7"/>
            <p:cNvSpPr/>
            <p:nvPr/>
          </p:nvSpPr>
          <p:spPr>
            <a:xfrm>
              <a:off x="0" y="0"/>
              <a:ext cx="3773486" cy="2180215"/>
            </a:xfrm>
            <a:custGeom>
              <a:avLst/>
              <a:gdLst/>
              <a:ahLst/>
              <a:cxnLst/>
              <a:rect l="l" t="t" r="r" b="b"/>
              <a:pathLst>
                <a:path w="3773486" h="2180215">
                  <a:moveTo>
                    <a:pt x="0" y="0"/>
                  </a:moveTo>
                  <a:lnTo>
                    <a:pt x="3773486" y="0"/>
                  </a:lnTo>
                  <a:lnTo>
                    <a:pt x="3773486" y="2180215"/>
                  </a:lnTo>
                  <a:lnTo>
                    <a:pt x="0" y="2180215"/>
                  </a:lnTo>
                  <a:close/>
                </a:path>
              </a:pathLst>
            </a:custGeom>
            <a:solidFill>
              <a:srgbClr val="F2F3FC"/>
            </a:solidFill>
            <a:ln w="200025" cap="sq">
              <a:solidFill>
                <a:srgbClr val="000000"/>
              </a:solidFill>
              <a:prstDash val="solid"/>
              <a:miter/>
            </a:ln>
          </p:spPr>
          <p:txBody>
            <a:bodyPr/>
            <a:lstStyle/>
            <a:p>
              <a:endParaRPr lang="en-US"/>
            </a:p>
          </p:txBody>
        </p:sp>
        <p:sp>
          <p:nvSpPr>
            <p:cNvPr id="8" name="TextBox 8"/>
            <p:cNvSpPr txBox="1"/>
            <p:nvPr/>
          </p:nvSpPr>
          <p:spPr>
            <a:xfrm>
              <a:off x="0" y="-38100"/>
              <a:ext cx="3773486" cy="2218315"/>
            </a:xfrm>
            <a:prstGeom prst="rect">
              <a:avLst/>
            </a:prstGeom>
          </p:spPr>
          <p:txBody>
            <a:bodyPr lIns="50800" tIns="50800" rIns="50800" bIns="50800" rtlCol="0" anchor="ctr"/>
            <a:lstStyle/>
            <a:p>
              <a:pPr algn="r">
                <a:lnSpc>
                  <a:spcPts val="2659"/>
                </a:lnSpc>
              </a:pPr>
              <a:endParaRPr/>
            </a:p>
          </p:txBody>
        </p:sp>
      </p:grpSp>
      <p:sp>
        <p:nvSpPr>
          <p:cNvPr id="9" name="TextBox 9"/>
          <p:cNvSpPr txBox="1"/>
          <p:nvPr/>
        </p:nvSpPr>
        <p:spPr>
          <a:xfrm>
            <a:off x="2454095" y="1955927"/>
            <a:ext cx="13680370" cy="8126730"/>
          </a:xfrm>
          <a:prstGeom prst="rect">
            <a:avLst/>
          </a:prstGeom>
        </p:spPr>
        <p:txBody>
          <a:bodyPr lIns="0" tIns="0" rIns="0" bIns="0" rtlCol="0" anchor="t">
            <a:spAutoFit/>
          </a:bodyPr>
          <a:lstStyle/>
          <a:p>
            <a:pPr marL="712470" lvl="1" indent="-356235" algn="l">
              <a:lnSpc>
                <a:spcPts val="4620"/>
              </a:lnSpc>
              <a:buFont typeface="Arial"/>
              <a:buChar char="•"/>
            </a:pPr>
            <a:r>
              <a:rPr lang="en-US" sz="3300">
                <a:solidFill>
                  <a:srgbClr val="000000"/>
                </a:solidFill>
                <a:latin typeface="Roboto Condensed"/>
                <a:ea typeface="Roboto Condensed"/>
                <a:cs typeface="Roboto Condensed"/>
                <a:sym typeface="Roboto Condensed"/>
              </a:rPr>
              <a:t>PASR members </a:t>
            </a:r>
            <a:r>
              <a:rPr lang="en-US" sz="3300" b="1">
                <a:solidFill>
                  <a:srgbClr val="CE1242"/>
                </a:solidFill>
                <a:latin typeface="Roboto Condensed Bold"/>
                <a:ea typeface="Roboto Condensed Bold"/>
                <a:cs typeface="Roboto Condensed Bold"/>
                <a:sym typeface="Roboto Condensed Bold"/>
              </a:rPr>
              <a:t>continue</a:t>
            </a:r>
            <a:r>
              <a:rPr lang="en-US" sz="3300">
                <a:solidFill>
                  <a:srgbClr val="000000"/>
                </a:solidFill>
                <a:latin typeface="Roboto Condensed"/>
                <a:ea typeface="Roboto Condensed"/>
                <a:cs typeface="Roboto Condensed"/>
                <a:sym typeface="Roboto Condensed"/>
              </a:rPr>
              <a:t> serving their communities beyond the classroom</a:t>
            </a:r>
          </a:p>
          <a:p>
            <a:pPr marL="712470" lvl="1" indent="-356235" algn="l">
              <a:lnSpc>
                <a:spcPts val="4620"/>
              </a:lnSpc>
              <a:buFont typeface="Arial"/>
              <a:buChar char="•"/>
            </a:pPr>
            <a:r>
              <a:rPr lang="en-US" sz="3300">
                <a:solidFill>
                  <a:srgbClr val="000000"/>
                </a:solidFill>
                <a:latin typeface="Roboto Condensed"/>
                <a:ea typeface="Roboto Condensed"/>
                <a:cs typeface="Roboto Condensed"/>
                <a:sym typeface="Roboto Condensed"/>
              </a:rPr>
              <a:t>Local chapters organize service projects such as:</a:t>
            </a:r>
          </a:p>
          <a:p>
            <a:pPr marL="1424940" lvl="2" indent="-474980" algn="l">
              <a:lnSpc>
                <a:spcPts val="4620"/>
              </a:lnSpc>
              <a:buFont typeface="Arial"/>
              <a:buChar char="⚬"/>
            </a:pPr>
            <a:r>
              <a:rPr lang="en-US" sz="3300">
                <a:solidFill>
                  <a:srgbClr val="000000"/>
                </a:solidFill>
                <a:latin typeface="Roboto Condensed"/>
                <a:ea typeface="Roboto Condensed"/>
                <a:cs typeface="Roboto Condensed"/>
                <a:sym typeface="Roboto Condensed"/>
              </a:rPr>
              <a:t>Supporting local schools and food banks</a:t>
            </a:r>
          </a:p>
          <a:p>
            <a:pPr marL="1424940" lvl="2" indent="-474980" algn="l">
              <a:lnSpc>
                <a:spcPts val="4620"/>
              </a:lnSpc>
              <a:buFont typeface="Arial"/>
              <a:buChar char="⚬"/>
            </a:pPr>
            <a:r>
              <a:rPr lang="en-US" sz="3300">
                <a:solidFill>
                  <a:srgbClr val="000000"/>
                </a:solidFill>
                <a:latin typeface="Roboto Condensed"/>
                <a:ea typeface="Roboto Condensed"/>
                <a:cs typeface="Roboto Condensed"/>
                <a:sym typeface="Roboto Condensed"/>
              </a:rPr>
              <a:t>Donating books to libraries</a:t>
            </a:r>
          </a:p>
          <a:p>
            <a:pPr marL="1424940" lvl="2" indent="-474980" algn="l">
              <a:lnSpc>
                <a:spcPts val="4620"/>
              </a:lnSpc>
              <a:buFont typeface="Arial"/>
              <a:buChar char="⚬"/>
            </a:pPr>
            <a:r>
              <a:rPr lang="en-US" sz="3300">
                <a:solidFill>
                  <a:srgbClr val="000000"/>
                </a:solidFill>
                <a:latin typeface="Roboto Condensed"/>
                <a:ea typeface="Roboto Condensed"/>
                <a:cs typeface="Roboto Condensed"/>
                <a:sym typeface="Roboto Condensed"/>
              </a:rPr>
              <a:t>Sending supplies to active-duty military</a:t>
            </a:r>
          </a:p>
          <a:p>
            <a:pPr marL="1424940" lvl="2" indent="-474980" algn="l">
              <a:lnSpc>
                <a:spcPts val="4620"/>
              </a:lnSpc>
              <a:buFont typeface="Arial"/>
              <a:buChar char="⚬"/>
            </a:pPr>
            <a:r>
              <a:rPr lang="en-US" sz="3300">
                <a:solidFill>
                  <a:srgbClr val="000000"/>
                </a:solidFill>
                <a:latin typeface="Roboto Condensed"/>
                <a:ea typeface="Roboto Condensed"/>
                <a:cs typeface="Roboto Condensed"/>
                <a:sym typeface="Roboto Condensed"/>
              </a:rPr>
              <a:t>Assisting elderly individuals in need</a:t>
            </a:r>
          </a:p>
          <a:p>
            <a:pPr marL="1424940" lvl="2" indent="-474980" algn="l">
              <a:lnSpc>
                <a:spcPts val="4620"/>
              </a:lnSpc>
              <a:buFont typeface="Arial"/>
              <a:buChar char="⚬"/>
            </a:pPr>
            <a:r>
              <a:rPr lang="en-US" sz="3300">
                <a:solidFill>
                  <a:srgbClr val="000000"/>
                </a:solidFill>
                <a:latin typeface="Roboto Condensed"/>
                <a:ea typeface="Roboto Condensed"/>
                <a:cs typeface="Roboto Condensed"/>
                <a:sym typeface="Roboto Condensed"/>
              </a:rPr>
              <a:t>Awarding student scholarships and teacher grants</a:t>
            </a:r>
          </a:p>
          <a:p>
            <a:pPr marL="712470" lvl="1" indent="-356235" algn="l">
              <a:lnSpc>
                <a:spcPts val="4620"/>
              </a:lnSpc>
              <a:buFont typeface="Arial"/>
              <a:buChar char="•"/>
            </a:pPr>
            <a:r>
              <a:rPr lang="en-US" sz="3300">
                <a:solidFill>
                  <a:srgbClr val="000000"/>
                </a:solidFill>
                <a:latin typeface="Roboto Condensed"/>
                <a:ea typeface="Roboto Condensed"/>
                <a:cs typeface="Roboto Condensed"/>
                <a:sym typeface="Roboto Condensed"/>
              </a:rPr>
              <a:t>Chapters independently lead projects based on local needs</a:t>
            </a:r>
          </a:p>
          <a:p>
            <a:pPr marL="712470" lvl="1" indent="-356235" algn="l">
              <a:lnSpc>
                <a:spcPts val="4620"/>
              </a:lnSpc>
              <a:buFont typeface="Arial"/>
              <a:buChar char="•"/>
            </a:pPr>
            <a:r>
              <a:rPr lang="en-US" sz="3300">
                <a:solidFill>
                  <a:srgbClr val="000000"/>
                </a:solidFill>
                <a:latin typeface="Roboto Condensed"/>
                <a:ea typeface="Roboto Condensed"/>
                <a:cs typeface="Roboto Condensed"/>
                <a:sym typeface="Roboto Condensed"/>
              </a:rPr>
              <a:t>Raised </a:t>
            </a:r>
            <a:r>
              <a:rPr lang="en-US" sz="3300" b="1">
                <a:solidFill>
                  <a:srgbClr val="CE1242"/>
                </a:solidFill>
                <a:latin typeface="Roboto Condensed Bold"/>
                <a:ea typeface="Roboto Condensed Bold"/>
                <a:cs typeface="Roboto Condensed Bold"/>
                <a:sym typeface="Roboto Condensed Bold"/>
              </a:rPr>
              <a:t>$44,000</a:t>
            </a:r>
            <a:r>
              <a:rPr lang="en-US" sz="3300">
                <a:solidFill>
                  <a:srgbClr val="CE1242"/>
                </a:solidFill>
                <a:latin typeface="Roboto Condensed"/>
                <a:ea typeface="Roboto Condensed"/>
                <a:cs typeface="Roboto Condensed"/>
                <a:sym typeface="Roboto Condensed"/>
              </a:rPr>
              <a:t> </a:t>
            </a:r>
            <a:r>
              <a:rPr lang="en-US" sz="3300">
                <a:solidFill>
                  <a:srgbClr val="000000"/>
                </a:solidFill>
                <a:latin typeface="Roboto Condensed"/>
                <a:ea typeface="Roboto Condensed"/>
                <a:cs typeface="Roboto Condensed"/>
                <a:sym typeface="Roboto Condensed"/>
              </a:rPr>
              <a:t>for Feeding PA in February 2021</a:t>
            </a:r>
          </a:p>
          <a:p>
            <a:pPr marL="712470" lvl="1" indent="-356235" algn="l">
              <a:lnSpc>
                <a:spcPts val="4620"/>
              </a:lnSpc>
              <a:buFont typeface="Arial"/>
              <a:buChar char="•"/>
            </a:pPr>
            <a:r>
              <a:rPr lang="en-US" sz="3300">
                <a:solidFill>
                  <a:srgbClr val="000000"/>
                </a:solidFill>
                <a:latin typeface="Roboto Condensed"/>
                <a:ea typeface="Roboto Condensed"/>
                <a:cs typeface="Roboto Condensed"/>
                <a:sym typeface="Roboto Condensed"/>
              </a:rPr>
              <a:t>Raised over </a:t>
            </a:r>
            <a:r>
              <a:rPr lang="en-US" sz="3300" b="1">
                <a:solidFill>
                  <a:srgbClr val="CE1242"/>
                </a:solidFill>
                <a:latin typeface="Roboto Condensed Bold"/>
                <a:ea typeface="Roboto Condensed Bold"/>
                <a:cs typeface="Roboto Condensed Bold"/>
                <a:sym typeface="Roboto Condensed Bold"/>
              </a:rPr>
              <a:t>$30,000</a:t>
            </a:r>
            <a:r>
              <a:rPr lang="en-US" sz="3300">
                <a:solidFill>
                  <a:srgbClr val="000000"/>
                </a:solidFill>
                <a:latin typeface="Roboto Condensed"/>
                <a:ea typeface="Roboto Condensed"/>
                <a:cs typeface="Roboto Condensed"/>
                <a:sym typeface="Roboto Condensed"/>
              </a:rPr>
              <a:t> in February 2024, plus thousands more donated locally</a:t>
            </a:r>
          </a:p>
          <a:p>
            <a:pPr marL="712470" lvl="1" indent="-356235" algn="l">
              <a:lnSpc>
                <a:spcPts val="4620"/>
              </a:lnSpc>
              <a:buFont typeface="Arial"/>
              <a:buChar char="•"/>
            </a:pPr>
            <a:r>
              <a:rPr lang="en-US" sz="3300" b="1">
                <a:solidFill>
                  <a:srgbClr val="CE1242"/>
                </a:solidFill>
                <a:latin typeface="Roboto Condensed Bold"/>
                <a:ea typeface="Roboto Condensed Bold"/>
                <a:cs typeface="Roboto Condensed Bold"/>
                <a:sym typeface="Roboto Condensed Bold"/>
              </a:rPr>
              <a:t>$5,000 Stock the Classroom Grant</a:t>
            </a:r>
            <a:r>
              <a:rPr lang="en-US" sz="3300">
                <a:solidFill>
                  <a:srgbClr val="000000"/>
                </a:solidFill>
                <a:latin typeface="Roboto Condensed"/>
                <a:ea typeface="Roboto Condensed"/>
                <a:cs typeface="Roboto Condensed"/>
                <a:sym typeface="Roboto Condensed"/>
              </a:rPr>
              <a:t> (2024) awarded to Dylan Fedell, Physics Teacher at Palisades High School, for a hydroponics program—first-time applicant and a big success!</a:t>
            </a:r>
          </a:p>
          <a:p>
            <a:pPr algn="l">
              <a:lnSpc>
                <a:spcPts val="4620"/>
              </a:lnSpc>
            </a:pPr>
            <a:endParaRPr lang="en-US" sz="3300">
              <a:solidFill>
                <a:srgbClr val="000000"/>
              </a:solidFill>
              <a:latin typeface="Roboto Condensed"/>
              <a:ea typeface="Roboto Condensed"/>
              <a:cs typeface="Roboto Condensed"/>
              <a:sym typeface="Roboto Condensed"/>
            </a:endParaRPr>
          </a:p>
        </p:txBody>
      </p:sp>
      <p:sp>
        <p:nvSpPr>
          <p:cNvPr id="10" name="Freeform 10"/>
          <p:cNvSpPr/>
          <p:nvPr/>
        </p:nvSpPr>
        <p:spPr>
          <a:xfrm>
            <a:off x="13811119" y="216832"/>
            <a:ext cx="4396272" cy="1045743"/>
          </a:xfrm>
          <a:custGeom>
            <a:avLst/>
            <a:gdLst/>
            <a:ahLst/>
            <a:cxnLst/>
            <a:rect l="l" t="t" r="r" b="b"/>
            <a:pathLst>
              <a:path w="4396272" h="1045743">
                <a:moveTo>
                  <a:pt x="0" y="0"/>
                </a:moveTo>
                <a:lnTo>
                  <a:pt x="4396272" y="0"/>
                </a:lnTo>
                <a:lnTo>
                  <a:pt x="4396272" y="1045742"/>
                </a:lnTo>
                <a:lnTo>
                  <a:pt x="0" y="1045742"/>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261498" y="258763"/>
            <a:ext cx="18026502" cy="1377949"/>
          </a:xfrm>
          <a:prstGeom prst="rect">
            <a:avLst/>
          </a:prstGeom>
        </p:spPr>
        <p:txBody>
          <a:bodyPr lIns="0" tIns="0" rIns="0" bIns="0" rtlCol="0" anchor="t">
            <a:spAutoFit/>
          </a:bodyPr>
          <a:lstStyle/>
          <a:p>
            <a:pPr algn="l">
              <a:lnSpc>
                <a:spcPts val="11200"/>
              </a:lnSpc>
            </a:pPr>
            <a:r>
              <a:rPr lang="en-US" sz="8000" b="1">
                <a:solidFill>
                  <a:srgbClr val="000000"/>
                </a:solidFill>
                <a:latin typeface="Raleway Heavy"/>
                <a:ea typeface="Raleway Heavy"/>
                <a:cs typeface="Raleway Heavy"/>
                <a:sym typeface="Raleway Heavy"/>
              </a:rPr>
              <a:t>Giving Back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59595"/>
        </a:solidFill>
        <a:effectLst/>
      </p:bgPr>
    </p:bg>
    <p:spTree>
      <p:nvGrpSpPr>
        <p:cNvPr id="1" name=""/>
        <p:cNvGrpSpPr/>
        <p:nvPr/>
      </p:nvGrpSpPr>
      <p:grpSpPr>
        <a:xfrm>
          <a:off x="0" y="0"/>
          <a:ext cx="0" cy="0"/>
          <a:chOff x="0" y="0"/>
          <a:chExt cx="0" cy="0"/>
        </a:xfrm>
      </p:grpSpPr>
      <p:sp>
        <p:nvSpPr>
          <p:cNvPr id="2" name="Freeform 2"/>
          <p:cNvSpPr/>
          <p:nvPr/>
        </p:nvSpPr>
        <p:spPr>
          <a:xfrm>
            <a:off x="-75683" y="-1409818"/>
            <a:ext cx="19256827" cy="13038206"/>
          </a:xfrm>
          <a:custGeom>
            <a:avLst/>
            <a:gdLst/>
            <a:ahLst/>
            <a:cxnLst/>
            <a:rect l="l" t="t" r="r" b="b"/>
            <a:pathLst>
              <a:path w="19256827" h="13038206">
                <a:moveTo>
                  <a:pt x="0" y="0"/>
                </a:moveTo>
                <a:lnTo>
                  <a:pt x="19256827" y="0"/>
                </a:lnTo>
                <a:lnTo>
                  <a:pt x="19256827" y="13038206"/>
                </a:lnTo>
                <a:lnTo>
                  <a:pt x="0" y="13038206"/>
                </a:lnTo>
                <a:lnTo>
                  <a:pt x="0" y="0"/>
                </a:lnTo>
                <a:close/>
              </a:path>
            </a:pathLst>
          </a:custGeom>
          <a:blipFill>
            <a:blip r:embed="rId2">
              <a:alphaModFix amt="81000"/>
            </a:blip>
            <a:stretch>
              <a:fillRect r="-206"/>
            </a:stretch>
          </a:blipFill>
        </p:spPr>
        <p:txBody>
          <a:bodyPr/>
          <a:lstStyle/>
          <a:p>
            <a:endParaRPr lang="en-US"/>
          </a:p>
        </p:txBody>
      </p:sp>
      <p:sp>
        <p:nvSpPr>
          <p:cNvPr id="3" name="TextBox 3"/>
          <p:cNvSpPr txBox="1"/>
          <p:nvPr/>
        </p:nvSpPr>
        <p:spPr>
          <a:xfrm>
            <a:off x="610102" y="3088624"/>
            <a:ext cx="16649198" cy="3295650"/>
          </a:xfrm>
          <a:prstGeom prst="rect">
            <a:avLst/>
          </a:prstGeom>
        </p:spPr>
        <p:txBody>
          <a:bodyPr lIns="0" tIns="0" rIns="0" bIns="0" rtlCol="0" anchor="t">
            <a:spAutoFit/>
          </a:bodyPr>
          <a:lstStyle/>
          <a:p>
            <a:pPr algn="ctr">
              <a:lnSpc>
                <a:spcPts val="12600"/>
              </a:lnSpc>
            </a:pPr>
            <a:r>
              <a:rPr lang="en-US" sz="12000">
                <a:solidFill>
                  <a:srgbClr val="CE1242"/>
                </a:solidFill>
                <a:latin typeface="Waffle Soft"/>
                <a:ea typeface="Waffle Soft"/>
                <a:cs typeface="Waffle Soft"/>
                <a:sym typeface="Waffle Soft"/>
              </a:rPr>
              <a:t>LET’S TALK </a:t>
            </a:r>
          </a:p>
          <a:p>
            <a:pPr algn="ctr">
              <a:lnSpc>
                <a:spcPts val="12600"/>
              </a:lnSpc>
            </a:pPr>
            <a:r>
              <a:rPr lang="en-US" sz="12000">
                <a:solidFill>
                  <a:srgbClr val="CE1242"/>
                </a:solidFill>
                <a:latin typeface="Waffle Soft"/>
                <a:ea typeface="Waffle Soft"/>
                <a:cs typeface="Waffle Soft"/>
                <a:sym typeface="Waffle Soft"/>
              </a:rPr>
              <a:t>MEMBER BENEFITS!</a:t>
            </a:r>
          </a:p>
        </p:txBody>
      </p:sp>
      <p:sp>
        <p:nvSpPr>
          <p:cNvPr id="4" name="Freeform 4"/>
          <p:cNvSpPr/>
          <p:nvPr/>
        </p:nvSpPr>
        <p:spPr>
          <a:xfrm>
            <a:off x="4663083" y="6825186"/>
            <a:ext cx="8543236" cy="2032182"/>
          </a:xfrm>
          <a:custGeom>
            <a:avLst/>
            <a:gdLst/>
            <a:ahLst/>
            <a:cxnLst/>
            <a:rect l="l" t="t" r="r" b="b"/>
            <a:pathLst>
              <a:path w="8543236" h="2032182">
                <a:moveTo>
                  <a:pt x="0" y="0"/>
                </a:moveTo>
                <a:lnTo>
                  <a:pt x="8543236" y="0"/>
                </a:lnTo>
                <a:lnTo>
                  <a:pt x="8543236" y="2032182"/>
                </a:lnTo>
                <a:lnTo>
                  <a:pt x="0" y="203218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10499528" y="7200900"/>
            <a:ext cx="7788472" cy="3086100"/>
            <a:chOff x="0" y="0"/>
            <a:chExt cx="2051285" cy="812800"/>
          </a:xfrm>
        </p:grpSpPr>
        <p:sp>
          <p:nvSpPr>
            <p:cNvPr id="3" name="Freeform 3"/>
            <p:cNvSpPr/>
            <p:nvPr/>
          </p:nvSpPr>
          <p:spPr>
            <a:xfrm>
              <a:off x="0" y="0"/>
              <a:ext cx="2051285" cy="812800"/>
            </a:xfrm>
            <a:custGeom>
              <a:avLst/>
              <a:gdLst/>
              <a:ahLst/>
              <a:cxnLst/>
              <a:rect l="l" t="t" r="r" b="b"/>
              <a:pathLst>
                <a:path w="2051285" h="812800">
                  <a:moveTo>
                    <a:pt x="0" y="0"/>
                  </a:moveTo>
                  <a:lnTo>
                    <a:pt x="2051285" y="0"/>
                  </a:lnTo>
                  <a:lnTo>
                    <a:pt x="2051285" y="812800"/>
                  </a:lnTo>
                  <a:lnTo>
                    <a:pt x="0" y="812800"/>
                  </a:lnTo>
                  <a:close/>
                </a:path>
              </a:pathLst>
            </a:custGeom>
            <a:solidFill>
              <a:srgbClr val="CE1242"/>
            </a:solidFill>
          </p:spPr>
          <p:txBody>
            <a:bodyPr/>
            <a:lstStyle/>
            <a:p>
              <a:endParaRPr lang="en-US"/>
            </a:p>
          </p:txBody>
        </p:sp>
        <p:sp>
          <p:nvSpPr>
            <p:cNvPr id="4" name="TextBox 4"/>
            <p:cNvSpPr txBox="1"/>
            <p:nvPr/>
          </p:nvSpPr>
          <p:spPr>
            <a:xfrm>
              <a:off x="0" y="-38100"/>
              <a:ext cx="2051285"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499528" y="1888488"/>
            <a:ext cx="7788472" cy="5312412"/>
          </a:xfrm>
          <a:custGeom>
            <a:avLst/>
            <a:gdLst/>
            <a:ahLst/>
            <a:cxnLst/>
            <a:rect l="l" t="t" r="r" b="b"/>
            <a:pathLst>
              <a:path w="7788472" h="5312412">
                <a:moveTo>
                  <a:pt x="0" y="0"/>
                </a:moveTo>
                <a:lnTo>
                  <a:pt x="7788472" y="0"/>
                </a:lnTo>
                <a:lnTo>
                  <a:pt x="7788472" y="5312412"/>
                </a:lnTo>
                <a:lnTo>
                  <a:pt x="0" y="5312412"/>
                </a:lnTo>
                <a:lnTo>
                  <a:pt x="0" y="0"/>
                </a:lnTo>
                <a:close/>
              </a:path>
            </a:pathLst>
          </a:custGeom>
          <a:blipFill>
            <a:blip r:embed="rId2"/>
            <a:stretch>
              <a:fillRect t="-10679" r="-32018" b="-18273"/>
            </a:stretch>
          </a:blipFill>
        </p:spPr>
        <p:txBody>
          <a:bodyPr/>
          <a:lstStyle/>
          <a:p>
            <a:endParaRPr lang="en-US"/>
          </a:p>
        </p:txBody>
      </p:sp>
      <p:sp>
        <p:nvSpPr>
          <p:cNvPr id="6" name="TextBox 6"/>
          <p:cNvSpPr txBox="1"/>
          <p:nvPr/>
        </p:nvSpPr>
        <p:spPr>
          <a:xfrm>
            <a:off x="10124984" y="7438072"/>
            <a:ext cx="8311727" cy="2516505"/>
          </a:xfrm>
          <a:prstGeom prst="rect">
            <a:avLst/>
          </a:prstGeom>
        </p:spPr>
        <p:txBody>
          <a:bodyPr lIns="0" tIns="0" rIns="0" bIns="0" rtlCol="0" anchor="t">
            <a:spAutoFit/>
          </a:bodyPr>
          <a:lstStyle/>
          <a:p>
            <a:pPr algn="ctr">
              <a:lnSpc>
                <a:spcPts val="6719"/>
              </a:lnSpc>
            </a:pPr>
            <a:r>
              <a:rPr lang="en-US" sz="4800" b="1">
                <a:solidFill>
                  <a:srgbClr val="FFFFFF"/>
                </a:solidFill>
                <a:latin typeface="Raleway Heavy"/>
                <a:ea typeface="Raleway Heavy"/>
                <a:cs typeface="Raleway Heavy"/>
                <a:sym typeface="Raleway Heavy"/>
              </a:rPr>
              <a:t>*you must become a member to utilize our benefits and discounts*</a:t>
            </a:r>
          </a:p>
        </p:txBody>
      </p:sp>
      <p:sp>
        <p:nvSpPr>
          <p:cNvPr id="7" name="TextBox 7"/>
          <p:cNvSpPr txBox="1"/>
          <p:nvPr/>
        </p:nvSpPr>
        <p:spPr>
          <a:xfrm>
            <a:off x="0" y="1838643"/>
            <a:ext cx="10499528" cy="8858885"/>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Dental &amp; Vision Coverage</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Health &amp; Wellness Discounts</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Financial Services</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Home, Auto &amp; Life Insurance</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Elder Law Attorney Discounts</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Wholesale Club Discounts</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Travel Services &amp; Discounts</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Technology Discounts</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Amusement Park/Entertainment Discounts</a:t>
            </a:r>
          </a:p>
          <a:p>
            <a:pPr marL="906780" lvl="1" indent="-453390" algn="just">
              <a:lnSpc>
                <a:spcPts val="5880"/>
              </a:lnSpc>
              <a:buFont typeface="Arial"/>
              <a:buChar char="•"/>
            </a:pPr>
            <a:r>
              <a:rPr lang="en-US" sz="4200">
                <a:solidFill>
                  <a:srgbClr val="000000"/>
                </a:solidFill>
                <a:latin typeface="Roboto Condensed"/>
                <a:ea typeface="Roboto Condensed"/>
                <a:cs typeface="Roboto Condensed"/>
                <a:sym typeface="Roboto Condensed"/>
              </a:rPr>
              <a:t>Home Energy Services </a:t>
            </a:r>
            <a:r>
              <a:rPr lang="en-US" sz="4200" b="1">
                <a:solidFill>
                  <a:srgbClr val="000000"/>
                </a:solidFill>
                <a:latin typeface="Roboto Condensed Bold"/>
                <a:ea typeface="Roboto Condensed Bold"/>
                <a:cs typeface="Roboto Condensed Bold"/>
                <a:sym typeface="Roboto Condensed Bold"/>
              </a:rPr>
              <a:t>&amp; more!</a:t>
            </a:r>
          </a:p>
          <a:p>
            <a:pPr algn="just">
              <a:lnSpc>
                <a:spcPts val="7840"/>
              </a:lnSpc>
            </a:pPr>
            <a:endParaRPr lang="en-US" sz="4200" b="1">
              <a:solidFill>
                <a:srgbClr val="000000"/>
              </a:solidFill>
              <a:latin typeface="Roboto Condensed Bold"/>
              <a:ea typeface="Roboto Condensed Bold"/>
              <a:cs typeface="Roboto Condensed Bold"/>
              <a:sym typeface="Roboto Condensed Bold"/>
            </a:endParaRPr>
          </a:p>
          <a:p>
            <a:pPr algn="just">
              <a:lnSpc>
                <a:spcPts val="3500"/>
              </a:lnSpc>
            </a:pPr>
            <a:endParaRPr lang="en-US" sz="4200" b="1">
              <a:solidFill>
                <a:srgbClr val="000000"/>
              </a:solidFill>
              <a:latin typeface="Roboto Condensed Bold"/>
              <a:ea typeface="Roboto Condensed Bold"/>
              <a:cs typeface="Roboto Condensed Bold"/>
              <a:sym typeface="Roboto Condensed Bold"/>
            </a:endParaRPr>
          </a:p>
        </p:txBody>
      </p:sp>
      <p:sp>
        <p:nvSpPr>
          <p:cNvPr id="8" name="TextBox 8"/>
          <p:cNvSpPr txBox="1"/>
          <p:nvPr/>
        </p:nvSpPr>
        <p:spPr>
          <a:xfrm>
            <a:off x="682025" y="258763"/>
            <a:ext cx="18026502" cy="1377949"/>
          </a:xfrm>
          <a:prstGeom prst="rect">
            <a:avLst/>
          </a:prstGeom>
        </p:spPr>
        <p:txBody>
          <a:bodyPr lIns="0" tIns="0" rIns="0" bIns="0" rtlCol="0" anchor="t">
            <a:spAutoFit/>
          </a:bodyPr>
          <a:lstStyle/>
          <a:p>
            <a:pPr algn="l">
              <a:lnSpc>
                <a:spcPts val="11200"/>
              </a:lnSpc>
            </a:pPr>
            <a:r>
              <a:rPr lang="en-US" sz="8000" b="1">
                <a:solidFill>
                  <a:srgbClr val="000000"/>
                </a:solidFill>
                <a:latin typeface="Raleway Heavy"/>
                <a:ea typeface="Raleway Heavy"/>
                <a:cs typeface="Raleway Heavy"/>
                <a:sym typeface="Raleway Heavy"/>
              </a:rPr>
              <a:t>Discounted Services for Members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3FC"/>
        </a:solidFill>
        <a:effectLst/>
      </p:bgPr>
    </p:bg>
    <p:spTree>
      <p:nvGrpSpPr>
        <p:cNvPr id="1" name=""/>
        <p:cNvGrpSpPr/>
        <p:nvPr/>
      </p:nvGrpSpPr>
      <p:grpSpPr>
        <a:xfrm>
          <a:off x="0" y="0"/>
          <a:ext cx="0" cy="0"/>
          <a:chOff x="0" y="0"/>
          <a:chExt cx="0" cy="0"/>
        </a:xfrm>
      </p:grpSpPr>
      <p:grpSp>
        <p:nvGrpSpPr>
          <p:cNvPr id="2" name="Group 2"/>
          <p:cNvGrpSpPr/>
          <p:nvPr/>
        </p:nvGrpSpPr>
        <p:grpSpPr>
          <a:xfrm>
            <a:off x="-195475" y="0"/>
            <a:ext cx="18483475" cy="1519066"/>
            <a:chOff x="0" y="0"/>
            <a:chExt cx="4868076" cy="400083"/>
          </a:xfrm>
        </p:grpSpPr>
        <p:sp>
          <p:nvSpPr>
            <p:cNvPr id="3" name="Freeform 3"/>
            <p:cNvSpPr/>
            <p:nvPr/>
          </p:nvSpPr>
          <p:spPr>
            <a:xfrm>
              <a:off x="0" y="0"/>
              <a:ext cx="4868076" cy="400083"/>
            </a:xfrm>
            <a:custGeom>
              <a:avLst/>
              <a:gdLst/>
              <a:ahLst/>
              <a:cxnLst/>
              <a:rect l="l" t="t" r="r" b="b"/>
              <a:pathLst>
                <a:path w="4868076" h="400083">
                  <a:moveTo>
                    <a:pt x="0" y="0"/>
                  </a:moveTo>
                  <a:lnTo>
                    <a:pt x="4868076" y="0"/>
                  </a:lnTo>
                  <a:lnTo>
                    <a:pt x="4868076" y="400083"/>
                  </a:lnTo>
                  <a:lnTo>
                    <a:pt x="0" y="400083"/>
                  </a:lnTo>
                  <a:close/>
                </a:path>
              </a:pathLst>
            </a:custGeom>
            <a:solidFill>
              <a:srgbClr val="1B1A17"/>
            </a:solidFill>
          </p:spPr>
          <p:txBody>
            <a:bodyPr/>
            <a:lstStyle/>
            <a:p>
              <a:endParaRPr lang="en-US"/>
            </a:p>
          </p:txBody>
        </p:sp>
        <p:sp>
          <p:nvSpPr>
            <p:cNvPr id="4" name="TextBox 4"/>
            <p:cNvSpPr txBox="1"/>
            <p:nvPr/>
          </p:nvSpPr>
          <p:spPr>
            <a:xfrm>
              <a:off x="0" y="-38100"/>
              <a:ext cx="4868076" cy="43818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862018" y="2115302"/>
            <a:ext cx="9702268" cy="2026045"/>
          </a:xfrm>
          <a:custGeom>
            <a:avLst/>
            <a:gdLst/>
            <a:ahLst/>
            <a:cxnLst/>
            <a:rect l="l" t="t" r="r" b="b"/>
            <a:pathLst>
              <a:path w="9702268" h="2026045">
                <a:moveTo>
                  <a:pt x="0" y="0"/>
                </a:moveTo>
                <a:lnTo>
                  <a:pt x="9702268" y="0"/>
                </a:lnTo>
                <a:lnTo>
                  <a:pt x="9702268" y="2026045"/>
                </a:lnTo>
                <a:lnTo>
                  <a:pt x="0" y="2026045"/>
                </a:lnTo>
                <a:lnTo>
                  <a:pt x="0" y="0"/>
                </a:lnTo>
                <a:close/>
              </a:path>
            </a:pathLst>
          </a:custGeom>
          <a:blipFill>
            <a:blip r:embed="rId2"/>
            <a:stretch>
              <a:fillRect t="-581" b="-581"/>
            </a:stretch>
          </a:blipFill>
        </p:spPr>
        <p:txBody>
          <a:bodyPr/>
          <a:lstStyle/>
          <a:p>
            <a:endParaRPr lang="en-US"/>
          </a:p>
        </p:txBody>
      </p:sp>
      <p:sp>
        <p:nvSpPr>
          <p:cNvPr id="6" name="TextBox 6"/>
          <p:cNvSpPr txBox="1"/>
          <p:nvPr/>
        </p:nvSpPr>
        <p:spPr>
          <a:xfrm>
            <a:off x="428100" y="2496069"/>
            <a:ext cx="15526572" cy="7598410"/>
          </a:xfrm>
          <a:prstGeom prst="rect">
            <a:avLst/>
          </a:prstGeom>
        </p:spPr>
        <p:txBody>
          <a:bodyPr lIns="0" tIns="0" rIns="0" bIns="0" rtlCol="0" anchor="t">
            <a:spAutoFit/>
          </a:bodyPr>
          <a:lstStyle/>
          <a:p>
            <a:pPr algn="just">
              <a:lnSpc>
                <a:spcPts val="4340"/>
              </a:lnSpc>
            </a:pPr>
            <a:r>
              <a:rPr lang="en-US" sz="3100" b="1" u="sng">
                <a:solidFill>
                  <a:srgbClr val="000000"/>
                </a:solidFill>
                <a:latin typeface="Roboto Condensed Bold"/>
                <a:ea typeface="Roboto Condensed Bold"/>
                <a:cs typeface="Roboto Condensed Bold"/>
                <a:sym typeface="Roboto Condensed Bold"/>
              </a:rPr>
              <a:t>Dental Insurance with United Concordia</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Most Medicare plans do not include dental coverage</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As a nonprofit, PASR offers reduced-rate insurance plans exclusively for members</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The United Concordia dental plan has been offered since 1991 and often pays for itself</a:t>
            </a:r>
          </a:p>
          <a:p>
            <a:pPr algn="just">
              <a:lnSpc>
                <a:spcPts val="4340"/>
              </a:lnSpc>
            </a:pPr>
            <a:endParaRPr lang="en-US" sz="3100">
              <a:solidFill>
                <a:srgbClr val="000000"/>
              </a:solidFill>
              <a:latin typeface="Roboto Condensed"/>
              <a:ea typeface="Roboto Condensed"/>
              <a:cs typeface="Roboto Condensed"/>
              <a:sym typeface="Roboto Condensed"/>
            </a:endParaRPr>
          </a:p>
          <a:p>
            <a:pPr algn="just">
              <a:lnSpc>
                <a:spcPts val="4340"/>
              </a:lnSpc>
            </a:pPr>
            <a:r>
              <a:rPr lang="en-US" sz="3100" b="1" u="sng">
                <a:solidFill>
                  <a:srgbClr val="000000"/>
                </a:solidFill>
                <a:latin typeface="Roboto Condensed Bold"/>
                <a:ea typeface="Roboto Condensed Bold"/>
                <a:cs typeface="Roboto Condensed Bold"/>
                <a:sym typeface="Roboto Condensed Bold"/>
              </a:rPr>
              <a:t>Plan Highlights:</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Year-round open enrollment — coverage starts the first of any month</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Available for members, spouses and dependent children</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Visit any dentist, but in-network providers offer the most savings</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Preventive care (exams, cleanings) is 100% covered in-network</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Basic services (e.g., fillings, root canals, extractions) covered at 60–100%</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Major services (e.g., dentures, crowns, bridges) covered at 50% in-network</a:t>
            </a:r>
          </a:p>
          <a:p>
            <a:pPr marL="669291" lvl="1" indent="-334646" algn="just">
              <a:lnSpc>
                <a:spcPts val="4340"/>
              </a:lnSpc>
              <a:buFont typeface="Arial"/>
              <a:buChar char="•"/>
            </a:pPr>
            <a:r>
              <a:rPr lang="en-US" sz="3100">
                <a:solidFill>
                  <a:srgbClr val="000000"/>
                </a:solidFill>
                <a:latin typeface="Roboto Condensed"/>
                <a:ea typeface="Roboto Condensed"/>
                <a:cs typeface="Roboto Condensed"/>
                <a:sym typeface="Roboto Condensed"/>
              </a:rPr>
              <a:t>Annual max benefit: $2,100 or $2,500 per person (vs. $1,400 with HOP MetLife)</a:t>
            </a:r>
          </a:p>
          <a:p>
            <a:pPr algn="just">
              <a:lnSpc>
                <a:spcPts val="4340"/>
              </a:lnSpc>
            </a:pPr>
            <a:endParaRPr lang="en-US" sz="3100">
              <a:solidFill>
                <a:srgbClr val="000000"/>
              </a:solidFill>
              <a:latin typeface="Roboto Condensed"/>
              <a:ea typeface="Roboto Condensed"/>
              <a:cs typeface="Roboto Condensed"/>
              <a:sym typeface="Roboto Condensed"/>
            </a:endParaRPr>
          </a:p>
        </p:txBody>
      </p:sp>
      <p:sp>
        <p:nvSpPr>
          <p:cNvPr id="7" name="Freeform 7"/>
          <p:cNvSpPr/>
          <p:nvPr/>
        </p:nvSpPr>
        <p:spPr>
          <a:xfrm>
            <a:off x="12742787" y="5143500"/>
            <a:ext cx="5545213" cy="3694498"/>
          </a:xfrm>
          <a:custGeom>
            <a:avLst/>
            <a:gdLst/>
            <a:ahLst/>
            <a:cxnLst/>
            <a:rect l="l" t="t" r="r" b="b"/>
            <a:pathLst>
              <a:path w="5545213" h="3694498">
                <a:moveTo>
                  <a:pt x="0" y="0"/>
                </a:moveTo>
                <a:lnTo>
                  <a:pt x="5545213" y="0"/>
                </a:lnTo>
                <a:lnTo>
                  <a:pt x="5545213" y="3694498"/>
                </a:lnTo>
                <a:lnTo>
                  <a:pt x="0" y="3694498"/>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085771" y="60400"/>
            <a:ext cx="8116457" cy="1245866"/>
          </a:xfrm>
          <a:prstGeom prst="rect">
            <a:avLst/>
          </a:prstGeom>
        </p:spPr>
        <p:txBody>
          <a:bodyPr lIns="0" tIns="0" rIns="0" bIns="0" rtlCol="0" anchor="t">
            <a:spAutoFit/>
          </a:bodyPr>
          <a:lstStyle/>
          <a:p>
            <a:pPr algn="l">
              <a:lnSpc>
                <a:spcPts val="10080"/>
              </a:lnSpc>
            </a:pPr>
            <a:r>
              <a:rPr lang="en-US" sz="7200" b="1">
                <a:solidFill>
                  <a:srgbClr val="FFFFFF"/>
                </a:solidFill>
                <a:latin typeface="Raleway Heavy"/>
                <a:ea typeface="Raleway Heavy"/>
                <a:cs typeface="Raleway Heavy"/>
                <a:sym typeface="Raleway Heavy"/>
              </a:rPr>
              <a:t>Dental Insurance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1321</Words>
  <Application>Microsoft Office PowerPoint</Application>
  <PresentationFormat>Custom</PresentationFormat>
  <Paragraphs>137</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Roboto Condensed Bold Italics</vt:lpstr>
      <vt:lpstr>Waffle Soft</vt:lpstr>
      <vt:lpstr>Roboto Condensed</vt:lpstr>
      <vt:lpstr>Arial</vt:lpstr>
      <vt:lpstr>Calibri</vt:lpstr>
      <vt:lpstr>Raleway Heavy</vt:lpstr>
      <vt:lpstr>Roboto Condensed Bold</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Revised 7.10.25 Benefits Presentation</dc:title>
  <dc:creator>Kelly Dygert</dc:creator>
  <cp:lastModifiedBy>Samantha Nguyen</cp:lastModifiedBy>
  <cp:revision>8</cp:revision>
  <dcterms:created xsi:type="dcterms:W3CDTF">2006-08-16T00:00:00Z</dcterms:created>
  <dcterms:modified xsi:type="dcterms:W3CDTF">2026-03-10T20:09:29Z</dcterms:modified>
  <dc:identifier>DAGp-9bgKMQ</dc:identifier>
</cp:coreProperties>
</file>